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charts/chart9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524" r:id="rId2"/>
    <p:sldId id="525" r:id="rId3"/>
    <p:sldId id="526" r:id="rId4"/>
    <p:sldId id="530" r:id="rId5"/>
    <p:sldId id="604" r:id="rId6"/>
    <p:sldId id="536" r:id="rId7"/>
    <p:sldId id="609" r:id="rId8"/>
    <p:sldId id="535" r:id="rId9"/>
    <p:sldId id="546" r:id="rId10"/>
    <p:sldId id="539" r:id="rId11"/>
    <p:sldId id="552" r:id="rId12"/>
    <p:sldId id="532" r:id="rId13"/>
    <p:sldId id="533" r:id="rId14"/>
    <p:sldId id="548" r:id="rId15"/>
    <p:sldId id="607" r:id="rId16"/>
    <p:sldId id="531" r:id="rId17"/>
    <p:sldId id="538" r:id="rId18"/>
    <p:sldId id="553" r:id="rId19"/>
    <p:sldId id="554" r:id="rId20"/>
    <p:sldId id="605" r:id="rId21"/>
    <p:sldId id="606" r:id="rId22"/>
    <p:sldId id="541" r:id="rId23"/>
    <p:sldId id="599" r:id="rId24"/>
    <p:sldId id="590" r:id="rId25"/>
    <p:sldId id="591" r:id="rId26"/>
    <p:sldId id="592" r:id="rId27"/>
    <p:sldId id="593" r:id="rId28"/>
    <p:sldId id="594" r:id="rId29"/>
    <p:sldId id="595" r:id="rId30"/>
    <p:sldId id="608" r:id="rId31"/>
    <p:sldId id="556" r:id="rId32"/>
    <p:sldId id="601" r:id="rId33"/>
    <p:sldId id="577" r:id="rId34"/>
    <p:sldId id="579" r:id="rId35"/>
    <p:sldId id="580" r:id="rId36"/>
    <p:sldId id="581" r:id="rId37"/>
    <p:sldId id="528" r:id="rId38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я Солякина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EDCA"/>
    <a:srgbClr val="003300"/>
    <a:srgbClr val="A77E56"/>
    <a:srgbClr val="85C27F"/>
    <a:srgbClr val="FFE07D"/>
    <a:srgbClr val="9BD878"/>
    <a:srgbClr val="869A92"/>
    <a:srgbClr val="FFFFFF"/>
    <a:srgbClr val="92420C"/>
    <a:srgbClr val="6B3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2" autoAdjust="0"/>
    <p:restoredTop sz="94604" autoAdjust="0"/>
  </p:normalViewPr>
  <p:slideViewPr>
    <p:cSldViewPr snapToGrid="0">
      <p:cViewPr varScale="1">
        <p:scale>
          <a:sx n="86" d="100"/>
          <a:sy n="86" d="100"/>
        </p:scale>
        <p:origin x="67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4.161\Net%202\&#1058;&#1072;&#1090;&#1100;&#1103;&#1085;&#1072;\1.%20&#1041;&#1102;&#1076;&#1078;&#1077;&#1090;%20&#1076;&#1083;&#1103;%20&#1075;&#1088;&#1072;&#1078;&#1076;&#1072;&#1085;\&#1041;&#1102;&#1076;&#1078;&#1077;&#1090;%202024%20&#1075;&#1086;&#1076;\&#1044;&#1086;&#1093;&#1086;&#1076;&#1099;%20&#1085;&#1072;%202023%20&#1075;&#1086;&#1076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4.161\Net%202\&#1058;&#1072;&#1090;&#1100;&#1103;&#1085;&#1072;\1.%20&#1041;&#1102;&#1076;&#1078;&#1077;&#1090;%20&#1076;&#1083;&#1103;%20&#1075;&#1088;&#1072;&#1078;&#1076;&#1072;&#1085;\&#1041;&#1102;&#1076;&#1078;&#1077;&#1090;%202024%20&#1075;&#1086;&#1076;\&#1044;&#1086;&#1093;&#1086;&#1076;&#1099;%20&#1085;&#1072;%202023%20&#1075;&#1086;&#1076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4.161\Net%202\&#1058;&#1072;&#1090;&#1100;&#1103;&#1085;&#1072;\1.%20&#1041;&#1102;&#1076;&#1078;&#1077;&#1090;%20&#1076;&#1083;&#1103;%20&#1075;&#1088;&#1072;&#1078;&#1076;&#1072;&#1085;\&#1041;&#1102;&#1076;&#1078;&#1077;&#1090;%202024%20&#1075;&#1086;&#1076;\&#1044;&#1086;&#1093;&#1086;&#1076;&#1099;%20&#1085;&#1072;%202023%20&#1075;&#1086;&#1076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4.161\Net%202\&#1058;&#1072;&#1090;&#1100;&#1103;&#1085;&#1072;\1.%20&#1041;&#1102;&#1076;&#1078;&#1077;&#1090;%20&#1076;&#1083;&#1103;%20&#1075;&#1088;&#1072;&#1078;&#1076;&#1072;&#1085;\&#1041;&#1102;&#1076;&#1078;&#1077;&#1090;%202024%20&#1075;&#1086;&#1076;\&#1044;&#1086;&#1093;&#1086;&#1076;&#1099;%20&#1085;&#1072;%202023%20&#1075;&#1086;&#1076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4.161\Net%202\&#1058;&#1072;&#1090;&#1100;&#1103;&#1085;&#1072;\1.%20&#1041;&#1102;&#1076;&#1078;&#1077;&#1090;%20&#1076;&#1083;&#1103;%20&#1075;&#1088;&#1072;&#1078;&#1076;&#1072;&#1085;\&#1041;&#1102;&#1076;&#1078;&#1077;&#1090;%202024%20&#1075;&#1086;&#1076;\&#1044;&#1086;&#1093;&#1086;&#1076;&#1099;%20&#1085;&#1072;%202023%20&#1075;&#1086;&#1076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34.161\Net%202\&#1058;&#1072;&#1090;&#1100;&#1103;&#1085;&#1072;\1.%20&#1041;&#1102;&#1076;&#1078;&#1077;&#1090;%20&#1076;&#1083;&#1103;%20&#1075;&#1088;&#1072;&#1078;&#1076;&#1072;&#1085;\&#1041;&#1102;&#1076;&#1078;&#1077;&#1090;%202024%20&#1075;&#1086;&#1076;\&#1044;&#1086;&#1093;&#1086;&#1076;&#1099;%20&#1085;&#1072;%202023%20&#1075;&#1086;&#1076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rgbClr val="003300"/>
                </a:solidFill>
              </a:defRPr>
            </a:pPr>
            <a:r>
              <a:rPr lang="ru-RU" sz="1800">
                <a:solidFill>
                  <a:srgbClr val="003300"/>
                </a:solidFill>
              </a:rPr>
              <a:t>Среднегодовая численность</a:t>
            </a:r>
            <a:r>
              <a:rPr lang="en-US" sz="1800">
                <a:solidFill>
                  <a:srgbClr val="003300"/>
                </a:solidFill>
              </a:rPr>
              <a:t>                                  </a:t>
            </a:r>
            <a:r>
              <a:rPr lang="ru-RU" sz="1800">
                <a:solidFill>
                  <a:srgbClr val="003300"/>
                </a:solidFill>
              </a:rPr>
              <a:t> постоянного населения на начало года (чел.)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85C27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0033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'15 численность'!$A$1:$E$1</c:f>
              <c:numCache>
                <c:formatCode>m/d/yyyy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'15 численность'!$A$2:$E$2</c:f>
              <c:numCache>
                <c:formatCode>#,##0</c:formatCode>
                <c:ptCount val="5"/>
                <c:pt idx="0">
                  <c:v>11416</c:v>
                </c:pt>
                <c:pt idx="1">
                  <c:v>11223</c:v>
                </c:pt>
                <c:pt idx="2">
                  <c:v>11122</c:v>
                </c:pt>
                <c:pt idx="3">
                  <c:v>10852</c:v>
                </c:pt>
                <c:pt idx="4">
                  <c:v>11065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1-4618-8471-832F60ABE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3348352"/>
        <c:axId val="1"/>
      </c:barChart>
      <c:dateAx>
        <c:axId val="723348352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 b="0">
                    <a:solidFill>
                      <a:srgbClr val="003300"/>
                    </a:solidFill>
                  </a:defRPr>
                </a:pPr>
                <a:r>
                  <a:rPr lang="ru-RU" b="0">
                    <a:solidFill>
                      <a:srgbClr val="003300"/>
                    </a:solidFill>
                  </a:rPr>
                  <a:t>год</a:t>
                </a:r>
              </a:p>
            </c:rich>
          </c:tx>
          <c:layout>
            <c:manualLayout>
              <c:xMode val="edge"/>
              <c:yMode val="edge"/>
              <c:x val="0.54527402510040435"/>
              <c:y val="0.95600070114650804"/>
            </c:manualLayout>
          </c:layout>
          <c:overlay val="0"/>
          <c:spPr>
            <a:noFill/>
            <a:ln w="25400">
              <a:noFill/>
            </a:ln>
          </c:spPr>
        </c:title>
        <c:numFmt formatCode="m/d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400" b="1">
                <a:solidFill>
                  <a:srgbClr val="003300"/>
                </a:solidFill>
              </a:defRPr>
            </a:pPr>
            <a:endParaRPr lang="ru-RU"/>
          </a:p>
        </c:txPr>
        <c:crossAx val="1"/>
        <c:crosses val="autoZero"/>
        <c:auto val="1"/>
        <c:lblOffset val="100"/>
        <c:baseTimeUnit val="year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b="0">
                    <a:solidFill>
                      <a:srgbClr val="003300"/>
                    </a:solidFill>
                  </a:defRPr>
                </a:pPr>
                <a:r>
                  <a:rPr lang="ru-RU" b="0">
                    <a:solidFill>
                      <a:srgbClr val="003300"/>
                    </a:solidFill>
                  </a:rPr>
                  <a:t>человек</a:t>
                </a:r>
              </a:p>
            </c:rich>
          </c:tx>
          <c:layout>
            <c:manualLayout>
              <c:xMode val="edge"/>
              <c:yMode val="edge"/>
              <c:x val="3.9305943693152424E-3"/>
              <c:y val="0.453673785894746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 sz="1400" b="1">
                <a:solidFill>
                  <a:srgbClr val="003300"/>
                </a:solidFill>
              </a:defRPr>
            </a:pPr>
            <a:endParaRPr lang="ru-RU"/>
          </a:p>
        </c:txPr>
        <c:crossAx val="723348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703937106049402"/>
          <c:y val="0.42150683390658394"/>
          <c:w val="0.54260396099390895"/>
          <c:h val="0.46154299040162966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ED-47E8-9FE9-863206E146E2}"/>
              </c:ext>
            </c:extLst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ED-47E8-9FE9-863206E146E2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ED-47E8-9FE9-863206E146E2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DED-47E8-9FE9-863206E146E2}"/>
              </c:ext>
            </c:extLst>
          </c:dPt>
          <c:dPt>
            <c:idx val="4"/>
            <c:bubble3D val="0"/>
            <c:spPr>
              <a:solidFill>
                <a:srgbClr val="FFE07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DED-47E8-9FE9-863206E146E2}"/>
              </c:ext>
            </c:extLst>
          </c:dPt>
          <c:dPt>
            <c:idx val="5"/>
            <c:bubble3D val="0"/>
            <c:explosion val="14"/>
            <c:spPr>
              <a:solidFill>
                <a:srgbClr val="7030A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DED-47E8-9FE9-863206E146E2}"/>
              </c:ext>
            </c:extLst>
          </c:dPt>
          <c:dLbls>
            <c:dLbl>
              <c:idx val="0"/>
              <c:layout>
                <c:manualLayout>
                  <c:x val="5.8931752665481903E-2"/>
                  <c:y val="1.2038890504288009E-2"/>
                </c:manualLayout>
              </c:layout>
              <c:tx>
                <c:rich>
                  <a:bodyPr/>
                  <a:lstStyle/>
                  <a:p>
                    <a:fld id="{1803B2B6-8ADD-4806-8E21-81DA1B5747B2}" type="CATEGORYNAME">
                      <a:rPr lang="ru-RU"/>
                      <a:pPr/>
                      <a:t>[ИМЯ КАТЕГОРИИ]</a:t>
                    </a:fld>
                    <a:endParaRPr lang="ru-RU" baseline="0" dirty="0"/>
                  </a:p>
                  <a:p>
                    <a:fld id="{80CDD28F-5D8C-4AD0-8802-756E446703E6}" type="VALUE">
                      <a:rPr lang="ru-RU"/>
                      <a:pPr/>
                      <a:t>[ЗНАЧЕНИЕ]</a:t>
                    </a:fld>
                    <a:endParaRPr lang="ru-RU" baseline="0" dirty="0"/>
                  </a:p>
                  <a:p>
                    <a:r>
                      <a:rPr lang="ru-RU" dirty="0"/>
                      <a:t>65,9%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DED-47E8-9FE9-863206E146E2}"/>
                </c:ext>
              </c:extLst>
            </c:dLbl>
            <c:dLbl>
              <c:idx val="1"/>
              <c:layout>
                <c:manualLayout>
                  <c:x val="-5.1295815081827199E-2"/>
                  <c:y val="9.77911622179816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FC0B1A-D0D5-4870-A667-5586D14A6D60}" type="CATEGORYNAME">
                      <a:rPr lang="ru-RU" sz="160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2C176E6-88E4-42C5-974C-195DB856C340}" type="VALUE">
                      <a:rPr lang="ru-RU" sz="160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23,2%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28381177745058"/>
                      <c:h val="0.39141976214446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DED-47E8-9FE9-863206E146E2}"/>
                </c:ext>
              </c:extLst>
            </c:dLbl>
            <c:dLbl>
              <c:idx val="2"/>
              <c:layout>
                <c:manualLayout>
                  <c:x val="-0.1423192377286657"/>
                  <c:y val="-3.01851122931055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699979-C347-4E77-AE6E-53EC9D717290}" type="CATEGORYNAME">
                      <a:rPr lang="ru-RU" sz="160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8A12962-AD91-4A6B-B7AB-0BA1D5AB9CE7}" type="VALUE">
                      <a:rPr lang="ru-RU" sz="160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6,0%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103692172765046"/>
                      <c:h val="0.3647420795072421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DED-47E8-9FE9-863206E146E2}"/>
                </c:ext>
              </c:extLst>
            </c:dLbl>
            <c:dLbl>
              <c:idx val="3"/>
              <c:layout>
                <c:manualLayout>
                  <c:x val="1.664266040657136E-3"/>
                  <c:y val="-0.1561326218927846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0AD3F7B-3AD3-4A87-8766-ED35BE397DD6}" type="CATEGORYNAME">
                      <a:rPr lang="ru-RU" sz="1600" smtClean="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6FAD79-220A-49F0-8503-87AB43BA252B}" type="VALUE">
                      <a:rPr lang="ru-RU" sz="1600" baseline="0" smtClean="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baseline="0" dirty="0"/>
                      <a:t>3,7%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632151339527453"/>
                      <c:h val="0.264077687062689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DED-47E8-9FE9-863206E146E2}"/>
                </c:ext>
              </c:extLst>
            </c:dLbl>
            <c:dLbl>
              <c:idx val="4"/>
              <c:layout>
                <c:manualLayout>
                  <c:x val="0.1499183089872333"/>
                  <c:y val="-0.1010782868207414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E5D804B-B00C-42A2-AEC9-F3C29E4D541F}" type="CATEGORYNAME">
                      <a:rPr lang="ru-RU" sz="160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52DFBB7-4EAB-469C-837A-A8C98C861AEF}" type="VALUE">
                      <a:rPr lang="ru-RU" sz="1600"/>
                      <a:pPr>
                        <a:defRPr sz="1600" b="1" i="0" u="none" strike="noStrike" kern="1200" baseline="0">
                          <a:solidFill>
                            <a:srgbClr val="0033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 sz="1600" baseline="0" dirty="0"/>
                  </a:p>
                  <a:p>
                    <a:pPr>
                      <a:defRPr sz="1600" b="1" i="0" u="none" strike="noStrike" kern="1200" baseline="0">
                        <a:solidFill>
                          <a:srgbClr val="0033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/>
                      <a:t>2,3%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154925909556604"/>
                      <c:h val="0.295682709691639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DED-47E8-9FE9-863206E146E2}"/>
                </c:ext>
              </c:extLst>
            </c:dLbl>
            <c:dLbl>
              <c:idx val="5"/>
              <c:layout>
                <c:manualLayout>
                  <c:x val="0.29741120730069209"/>
                  <c:y val="6.823134969571798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ED-47E8-9FE9-863206E146E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налоговых 26 слайд'!$A$3:$A$8</c:f>
              <c:strCache>
                <c:ptCount val="6"/>
                <c:pt idx="0">
                  <c:v> Налог на доходы физических лиц</c:v>
                </c:pt>
                <c:pt idx="1">
                  <c:v> Налог, взимаемый в связи с применением упрощенной системы налогообложения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 Государственная пошлина</c:v>
                </c:pt>
                <c:pt idx="4">
                  <c:v>Налог на добычу полезных ископаемых</c:v>
                </c:pt>
                <c:pt idx="5">
                  <c:v> Единый сельскохозяйственный налог</c:v>
                </c:pt>
              </c:strCache>
            </c:strRef>
          </c:cat>
          <c:val>
            <c:numRef>
              <c:f>'Структура налоговых 26 слайд'!$B$3:$B$8</c:f>
              <c:numCache>
                <c:formatCode>#,##0</c:formatCode>
                <c:ptCount val="6"/>
                <c:pt idx="0">
                  <c:v>24907</c:v>
                </c:pt>
                <c:pt idx="1">
                  <c:v>8794</c:v>
                </c:pt>
                <c:pt idx="2">
                  <c:v>2273</c:v>
                </c:pt>
                <c:pt idx="3">
                  <c:v>1391</c:v>
                </c:pt>
                <c:pt idx="4">
                  <c:v>855</c:v>
                </c:pt>
                <c:pt idx="5">
                  <c:v>-411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ED-47E8-9FE9-863206E146E2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0DED-47E8-9FE9-863206E146E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0-0DED-47E8-9FE9-863206E146E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2-0DED-47E8-9FE9-863206E146E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4-0DED-47E8-9FE9-863206E146E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6-0DED-47E8-9FE9-863206E146E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8-0DED-47E8-9FE9-863206E146E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налоговых 26 слайд'!$A$3:$A$8</c:f>
              <c:strCache>
                <c:ptCount val="6"/>
                <c:pt idx="0">
                  <c:v> Налог на доходы физических лиц</c:v>
                </c:pt>
                <c:pt idx="1">
                  <c:v> Налог, взимаемый в связи с применением упрощенной системы налогообложения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 Государственная пошлина</c:v>
                </c:pt>
                <c:pt idx="4">
                  <c:v>Налог на добычу полезных ископаемых</c:v>
                </c:pt>
                <c:pt idx="5">
                  <c:v> Единый сельскохозяйственный налог</c:v>
                </c:pt>
              </c:strCache>
            </c:strRef>
          </c:cat>
          <c:val>
            <c:numRef>
              <c:f>'Структура налоговых 26 слайд'!$C$3:$C$8</c:f>
              <c:numCache>
                <c:formatCode>0.0</c:formatCode>
                <c:ptCount val="6"/>
                <c:pt idx="0">
                  <c:v>65.875849665423587</c:v>
                </c:pt>
                <c:pt idx="1">
                  <c:v>23.2</c:v>
                </c:pt>
                <c:pt idx="2">
                  <c:v>6.0117961331957996</c:v>
                </c:pt>
                <c:pt idx="3">
                  <c:v>3.6790182231743769</c:v>
                </c:pt>
                <c:pt idx="4">
                  <c:v>2.2613663413472986</c:v>
                </c:pt>
                <c:pt idx="5">
                  <c:v>-1.0870427675950172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0DED-47E8-9FE9-863206E1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487512240949658"/>
          <c:y val="0.40162969436896734"/>
          <c:w val="0.57007845608054231"/>
          <c:h val="0.4953620067640096"/>
        </c:manualLayout>
      </c:layout>
      <c:pie3DChart>
        <c:varyColors val="1"/>
        <c:ser>
          <c:idx val="0"/>
          <c:order val="0"/>
          <c:dPt>
            <c:idx val="0"/>
            <c:bubble3D val="0"/>
            <c:explosion val="9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ECC-421A-85DB-75A44526E3D5}"/>
              </c:ext>
            </c:extLst>
          </c:dPt>
          <c:dPt>
            <c:idx val="1"/>
            <c:bubble3D val="0"/>
            <c:explosion val="24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ECC-421A-85DB-75A44526E3D5}"/>
              </c:ext>
            </c:extLst>
          </c:dPt>
          <c:dPt>
            <c:idx val="2"/>
            <c:bubble3D val="0"/>
            <c:explosion val="15"/>
            <c:spPr>
              <a:solidFill>
                <a:srgbClr val="A77E5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ECC-421A-85DB-75A44526E3D5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ECC-421A-85DB-75A44526E3D5}"/>
              </c:ext>
            </c:extLst>
          </c:dPt>
          <c:dLbls>
            <c:dLbl>
              <c:idx val="0"/>
              <c:layout>
                <c:manualLayout>
                  <c:x val="7.3060778650480274E-2"/>
                  <c:y val="-2.180909766846230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10515672396357"/>
                      <c:h val="0.475284677452266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ECC-421A-85DB-75A44526E3D5}"/>
                </c:ext>
              </c:extLst>
            </c:dLbl>
            <c:dLbl>
              <c:idx val="1"/>
              <c:layout>
                <c:manualLayout>
                  <c:x val="-4.1856363025648817E-2"/>
                  <c:y val="-5.10511670629888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15469375731471"/>
                      <c:h val="0.6753279700474428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ECC-421A-85DB-75A44526E3D5}"/>
                </c:ext>
              </c:extLst>
            </c:dLbl>
            <c:dLbl>
              <c:idx val="2"/>
              <c:layout>
                <c:manualLayout>
                  <c:x val="3.1941172899377583E-2"/>
                  <c:y val="-0.1361318036748172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195146174521713"/>
                      <c:h val="0.269039903775835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ECC-421A-85DB-75A44526E3D5}"/>
                </c:ext>
              </c:extLst>
            </c:dLbl>
            <c:dLbl>
              <c:idx val="3"/>
              <c:layout>
                <c:manualLayout>
                  <c:x val="0.16485188506354131"/>
                  <c:y val="-0.15530036091249086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0ECC-421A-85DB-75A44526E3D5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неналоговых 27 слайд'!$A$3:$A$6</c:f>
              <c:strCache>
                <c:ptCount val="4"/>
                <c:pt idx="0">
                  <c:v>Доходы от оказания платных услуг и компенсации затрат государства</c:v>
                </c:pt>
                <c:pt idx="1">
                  <c:v> Доходы от использования  имущества, находящегося в государственной и муниципальной собственности</c:v>
                </c:pt>
                <c:pt idx="2">
                  <c:v>Штрафы, санкции, возмещение ущерба</c:v>
                </c:pt>
                <c:pt idx="3">
                  <c:v>Платежи при пользовании природными ресурсами</c:v>
                </c:pt>
              </c:strCache>
            </c:strRef>
          </c:cat>
          <c:val>
            <c:numRef>
              <c:f>'Структура неналоговых 27 слайд'!$B$3:$B$6</c:f>
              <c:numCache>
                <c:formatCode>#,##0</c:formatCode>
                <c:ptCount val="4"/>
                <c:pt idx="0">
                  <c:v>8397</c:v>
                </c:pt>
                <c:pt idx="1">
                  <c:v>2862</c:v>
                </c:pt>
                <c:pt idx="2">
                  <c:v>642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CC-421A-85DB-75A44526E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68373459997504"/>
          <c:y val="0.26770262153128827"/>
          <c:w val="0.78210063375933414"/>
          <c:h val="0.59915601620020698"/>
        </c:manualLayout>
      </c:layout>
      <c:pie3DChart>
        <c:varyColors val="1"/>
        <c:ser>
          <c:idx val="0"/>
          <c:order val="0"/>
          <c:explosion val="11"/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11-4DA5-B741-062F840FC073}"/>
              </c:ext>
            </c:extLst>
          </c:dPt>
          <c:dPt>
            <c:idx val="1"/>
            <c:bubble3D val="0"/>
            <c:spPr>
              <a:solidFill>
                <a:srgbClr val="85C27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11-4DA5-B741-062F840FC073}"/>
              </c:ext>
            </c:extLst>
          </c:dPt>
          <c:dPt>
            <c:idx val="2"/>
            <c:bubble3D val="0"/>
            <c:spPr>
              <a:solidFill>
                <a:srgbClr val="A77E5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11-4DA5-B741-062F840FC073}"/>
              </c:ext>
            </c:extLst>
          </c:dPt>
          <c:dPt>
            <c:idx val="3"/>
            <c:bubble3D val="0"/>
            <c:spPr>
              <a:solidFill>
                <a:srgbClr val="FFE07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11-4DA5-B741-062F840FC07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8-4011-4DA5-B741-062F840FC073}"/>
              </c:ext>
            </c:extLst>
          </c:dPt>
          <c:dLbls>
            <c:dLbl>
              <c:idx val="0"/>
              <c:layout>
                <c:manualLayout>
                  <c:x val="6.7888165135383705E-2"/>
                  <c:y val="0.1147568556492571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11-4DA5-B741-062F840FC073}"/>
                </c:ext>
              </c:extLst>
            </c:dLbl>
            <c:dLbl>
              <c:idx val="1"/>
              <c:layout>
                <c:manualLayout>
                  <c:x val="-0.10322869866674958"/>
                  <c:y val="9.034540667039349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141923185929179"/>
                      <c:h val="0.14537087560810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4011-4DA5-B741-062F840FC073}"/>
                </c:ext>
              </c:extLst>
            </c:dLbl>
            <c:dLbl>
              <c:idx val="2"/>
              <c:layout>
                <c:manualLayout>
                  <c:x val="-0.10185182970652708"/>
                  <c:y val="-9.9222922341298661E-2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047468769444979"/>
                      <c:h val="0.1736944753369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011-4DA5-B741-062F840FC073}"/>
                </c:ext>
              </c:extLst>
            </c:dLbl>
            <c:dLbl>
              <c:idx val="3"/>
              <c:layout>
                <c:manualLayout>
                  <c:x val="0.26368184117470495"/>
                  <c:y val="-4.3925740130600787E-4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rgbClr val="0033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09183500904067"/>
                      <c:h val="0.261169956913335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011-4DA5-B741-062F840FC073}"/>
                </c:ext>
              </c:extLst>
            </c:dLbl>
            <c:dLbl>
              <c:idx val="4"/>
              <c:layout>
                <c:manualLayout>
                  <c:x val="0.30566534914360999"/>
                  <c:y val="3.3994334277620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11-4DA5-B741-062F840FC073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'Структура безвозмездных 28 сл '!$A$3:$A$6</c:f>
              <c:strCache>
                <c:ptCount val="4"/>
                <c:pt idx="0">
                  <c:v>Субвенции</c:v>
                </c:pt>
                <c:pt idx="1">
                  <c:v>Дотации</c:v>
                </c:pt>
                <c:pt idx="2">
                  <c:v>Субсидии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'Структура безвозмездных 28 сл '!$B$3:$B$6</c:f>
              <c:numCache>
                <c:formatCode>#,##0</c:formatCode>
                <c:ptCount val="4"/>
                <c:pt idx="0">
                  <c:v>296431</c:v>
                </c:pt>
                <c:pt idx="1">
                  <c:v>117761</c:v>
                </c:pt>
                <c:pt idx="2">
                  <c:v>75365</c:v>
                </c:pt>
                <c:pt idx="3">
                  <c:v>17499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011-4DA5-B741-062F840FC0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5950676764083604"/>
          <c:y val="2.3501335472646517E-2"/>
          <c:w val="0.80410994826075799"/>
          <c:h val="0.819644818611172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'нал и ненал и Безв 29 сл'!$B$2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A77E56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-3.5737172769209104E-3"/>
                  <c:y val="-2.553432223298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7C-44B6-B874-A7D5AC3D22E7}"/>
                </c:ext>
              </c:extLst>
            </c:dLbl>
            <c:dLbl>
              <c:idx val="1"/>
              <c:layout>
                <c:manualLayout>
                  <c:x val="-5.9408281440588096E-3"/>
                  <c:y val="-2.5298443777507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7C-44B6-B874-A7D5AC3D22E7}"/>
                </c:ext>
              </c:extLst>
            </c:dLbl>
            <c:dLbl>
              <c:idx val="2"/>
              <c:layout>
                <c:manualLayout>
                  <c:x val="-3.5737172769208627E-3"/>
                  <c:y val="-2.5534322232982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77C-44B6-B874-A7D5AC3D22E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 и ненал и Безв 29 сл'!$A$3:$A$5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'нал и ненал и Безв 29 сл'!$B$3:$B$5</c:f>
              <c:numCache>
                <c:formatCode>#,##0</c:formatCode>
                <c:ptCount val="3"/>
                <c:pt idx="0">
                  <c:v>49724</c:v>
                </c:pt>
                <c:pt idx="1">
                  <c:v>49064</c:v>
                </c:pt>
                <c:pt idx="2">
                  <c:v>48469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C-44B6-B874-A7D5AC3D22E7}"/>
            </c:ext>
          </c:extLst>
        </c:ser>
        <c:ser>
          <c:idx val="1"/>
          <c:order val="1"/>
          <c:tx>
            <c:strRef>
              <c:f>'нал и ненал и Безв 29 сл'!$C$2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85C27F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8.3753850204062626E-3"/>
                  <c:y val="-2.94199611424859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7C-44B6-B874-A7D5AC3D22E7}"/>
                </c:ext>
              </c:extLst>
            </c:dLbl>
            <c:dLbl>
              <c:idx val="1"/>
              <c:layout>
                <c:manualLayout>
                  <c:x val="1.6750770040812525E-2"/>
                  <c:y val="-2.64779650282373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7C-44B6-B874-A7D5AC3D22E7}"/>
                </c:ext>
              </c:extLst>
            </c:dLbl>
            <c:dLbl>
              <c:idx val="2"/>
              <c:layout>
                <c:manualLayout>
                  <c:x val="1.5075693036731274E-2"/>
                  <c:y val="-2.3535968913988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7C-44B6-B874-A7D5AC3D22E7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33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 и ненал и Безв 29 сл'!$A$3:$A$5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'нал и ненал и Безв 29 сл'!$C$3:$C$5</c:f>
              <c:numCache>
                <c:formatCode>#,##0</c:formatCode>
                <c:ptCount val="3"/>
                <c:pt idx="0">
                  <c:v>507056</c:v>
                </c:pt>
                <c:pt idx="1">
                  <c:v>480033</c:v>
                </c:pt>
                <c:pt idx="2">
                  <c:v>483182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C-44B6-B874-A7D5AC3D2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54007295"/>
        <c:axId val="1"/>
        <c:axId val="0"/>
      </c:bar3DChart>
      <c:catAx>
        <c:axId val="954007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4007295"/>
        <c:crosses val="autoZero"/>
        <c:crossBetween val="between"/>
      </c:valAx>
      <c:spPr>
        <a:solidFill>
          <a:srgbClr val="A2EDCA"/>
        </a:solidFill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33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443012611778334"/>
          <c:y val="6.1009005999027505E-2"/>
          <c:w val="0.88384032585772188"/>
          <c:h val="0.76202373103969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'Нал и Ненал 30 сл'!$B$2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85C27F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2155812935156741E-2"/>
                  <c:y val="-3.7885454670202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8E-418E-A4D3-BF47AB7F4427}"/>
                </c:ext>
              </c:extLst>
            </c:dLbl>
            <c:dLbl>
              <c:idx val="1"/>
              <c:layout>
                <c:manualLayout>
                  <c:x val="2.4762379162822239E-2"/>
                  <c:y val="-3.517935076518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8E-418E-A4D3-BF47AB7F4427}"/>
                </c:ext>
              </c:extLst>
            </c:dLbl>
            <c:dLbl>
              <c:idx val="2"/>
              <c:layout>
                <c:manualLayout>
                  <c:x val="2.085252982132399E-2"/>
                  <c:y val="-3.5179350765188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8E-418E-A4D3-BF47AB7F442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3300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 и Ненал 30 сл'!$A$3:$A$5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'Нал и Ненал 30 сл'!$B$3:$B$5</c:f>
              <c:numCache>
                <c:formatCode>#,##0</c:formatCode>
                <c:ptCount val="3"/>
                <c:pt idx="0">
                  <c:v>37809</c:v>
                </c:pt>
                <c:pt idx="1">
                  <c:v>37800</c:v>
                </c:pt>
                <c:pt idx="2">
                  <c:v>37800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E-418E-A4D3-BF47AB7F4427}"/>
            </c:ext>
          </c:extLst>
        </c:ser>
        <c:ser>
          <c:idx val="1"/>
          <c:order val="1"/>
          <c:tx>
            <c:strRef>
              <c:f>'Нал и Ненал 30 сл'!$C$2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A77E56"/>
            </a:solidFill>
            <a:ln w="3175">
              <a:solidFill>
                <a:schemeClr val="bg1"/>
              </a:solidFill>
            </a:ln>
          </c:spPr>
          <c:invertIfNegative val="0"/>
          <c:dLbls>
            <c:dLbl>
              <c:idx val="0"/>
              <c:layout>
                <c:manualLayout>
                  <c:x val="2.345909604898944E-2"/>
                  <c:y val="-4.32976624802315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8E-418E-A4D3-BF47AB7F4427}"/>
                </c:ext>
              </c:extLst>
            </c:dLbl>
            <c:dLbl>
              <c:idx val="1"/>
              <c:layout>
                <c:manualLayout>
                  <c:x val="2.3459096048989488E-2"/>
                  <c:y val="-2.4354935145130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28E-418E-A4D3-BF47AB7F4427}"/>
                </c:ext>
              </c:extLst>
            </c:dLbl>
            <c:dLbl>
              <c:idx val="2"/>
              <c:layout>
                <c:manualLayout>
                  <c:x val="2.3459096048989395E-2"/>
                  <c:y val="-2.9767142955159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8E-418E-A4D3-BF47AB7F442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003300"/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'Нал и Ненал 30 сл'!$A$3:$A$5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'Нал и Ненал 30 сл'!$C$3:$C$5</c:f>
              <c:numCache>
                <c:formatCode>#,##0</c:formatCode>
                <c:ptCount val="3"/>
                <c:pt idx="0">
                  <c:v>11915</c:v>
                </c:pt>
                <c:pt idx="1">
                  <c:v>11264</c:v>
                </c:pt>
                <c:pt idx="2">
                  <c:v>10669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8E-418E-A4D3-BF47AB7F4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5301904"/>
        <c:axId val="1"/>
        <c:axId val="0"/>
      </c:bar3DChart>
      <c:catAx>
        <c:axId val="37530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33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530190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0033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A2EDCA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>
                <a:latin typeface="+mn-lt"/>
              </a:rPr>
              <a:t>Платежи по долговым обязательствам, тыс. рублей</a:t>
            </a:r>
          </a:p>
        </c:rich>
      </c:tx>
      <c:layout>
        <c:manualLayout>
          <c:xMode val="edge"/>
          <c:yMode val="edge"/>
          <c:x val="0.18311672629956924"/>
          <c:y val="5.538093945153407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49"/>
      <c:rotY val="20"/>
      <c:depthPercent val="100"/>
      <c:rAngAx val="1"/>
    </c:view3D>
    <c:floor>
      <c:thickness val="0"/>
      <c:spPr>
        <a:solidFill>
          <a:srgbClr val="A77E56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A2EDCA"/>
        </a:solidFill>
        <a:ln w="25400">
          <a:noFill/>
        </a:ln>
      </c:spPr>
    </c:sideWall>
    <c:backWall>
      <c:thickness val="0"/>
      <c:spPr>
        <a:solidFill>
          <a:srgbClr val="A2EDCA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2.7064448770180823E-2"/>
          <c:y val="0.16089106103116421"/>
          <c:w val="0.95977146160462357"/>
          <c:h val="0.72411504438884344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DFD-4F9E-A836-9766522309F7}"/>
              </c:ext>
            </c:extLst>
          </c:dPt>
          <c:dPt>
            <c:idx val="1"/>
            <c:invertIfNegative val="0"/>
            <c:bubble3D val="0"/>
            <c:spPr>
              <a:solidFill>
                <a:srgbClr val="9BD87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EDFD-4F9E-A836-9766522309F7}"/>
              </c:ext>
            </c:extLst>
          </c:dPt>
          <c:dLbls>
            <c:dLbl>
              <c:idx val="0"/>
              <c:layout>
                <c:manualLayout>
                  <c:x val="2.7884734741673134E-2"/>
                  <c:y val="-6.379044203632966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FD-4F9E-A836-9766522309F7}"/>
                </c:ext>
              </c:extLst>
            </c:dLbl>
            <c:dLbl>
              <c:idx val="1"/>
              <c:layout>
                <c:manualLayout>
                  <c:x val="1.5056562280470254E-2"/>
                  <c:y val="-5.1414204412567277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4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D-4F9E-A836-9766522309F7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Лист2!$A$7:$A$8</c:f>
              <c:strCache>
                <c:ptCount val="2"/>
                <c:pt idx="0">
                  <c:v>План на 2024 год</c:v>
                </c:pt>
                <c:pt idx="1">
                  <c:v>Факт</c:v>
                </c:pt>
              </c:strCache>
            </c:strRef>
          </c:cat>
          <c:val>
            <c:numRef>
              <c:f>Лист2!$B$7:$B$8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FD-4F9E-A836-9766522309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428528"/>
        <c:axId val="1"/>
        <c:axId val="0"/>
      </c:bar3DChart>
      <c:catAx>
        <c:axId val="357428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357428528"/>
        <c:crosses val="autoZero"/>
        <c:crossBetween val="between"/>
      </c:valAx>
      <c:spPr>
        <a:solidFill>
          <a:srgbClr val="A2EDCA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6350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r>
              <a:rPr lang="ru-RU" dirty="0">
                <a:latin typeface="+mn-lt"/>
              </a:rPr>
              <a:t>Объем муниципального долга, тыс. рублей</a:t>
            </a:r>
          </a:p>
        </c:rich>
      </c:tx>
      <c:layout>
        <c:manualLayout>
          <c:xMode val="edge"/>
          <c:yMode val="edge"/>
          <c:x val="0.30102697693886371"/>
          <c:y val="5.5004421563628968E-2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hPercent val="57"/>
      <c:rotY val="20"/>
      <c:depthPercent val="100"/>
      <c:rAngAx val="1"/>
    </c:view3D>
    <c:floor>
      <c:thickness val="0"/>
      <c:spPr>
        <a:solidFill>
          <a:srgbClr val="A77E56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A2EDCA"/>
        </a:solidFill>
        <a:ln w="25400">
          <a:noFill/>
        </a:ln>
      </c:spPr>
    </c:sideWall>
    <c:backWall>
      <c:thickness val="0"/>
      <c:spPr>
        <a:solidFill>
          <a:srgbClr val="A2EDCA"/>
        </a:soli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9490269140529204E-2"/>
          <c:y val="0.13163987131011759"/>
          <c:w val="0.96102019377532455"/>
          <c:h val="0.6919782145808950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125-4783-A1A4-386BD7089685}"/>
              </c:ext>
            </c:extLst>
          </c:dPt>
          <c:dPt>
            <c:idx val="1"/>
            <c:invertIfNegative val="0"/>
            <c:bubble3D val="0"/>
            <c:spPr>
              <a:solidFill>
                <a:srgbClr val="9BD878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125-4783-A1A4-386BD7089685}"/>
              </c:ext>
            </c:extLst>
          </c:dPt>
          <c:dLbls>
            <c:delete val="1"/>
          </c:dLbls>
          <c:cat>
            <c:strRef>
              <c:f>Лист1!$A$7:$A$8</c:f>
              <c:strCache>
                <c:ptCount val="2"/>
                <c:pt idx="0">
                  <c:v>на 01.01.2024 года</c:v>
                </c:pt>
                <c:pt idx="1">
                  <c:v>на 01.01.2025 года</c:v>
                </c:pt>
              </c:strCache>
            </c:strRef>
          </c:cat>
          <c:val>
            <c:numRef>
              <c:f>Лист1!$B$7:$B$8</c:f>
              <c:numCache>
                <c:formatCode>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25-4783-A1A4-386BD7089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7416528"/>
        <c:axId val="1"/>
        <c:axId val="0"/>
      </c:bar3DChart>
      <c:catAx>
        <c:axId val="357416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n-lt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2.7822369589593929E-2"/>
              <c:y val="0.4419071409177301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357416528"/>
        <c:crosses val="autoZero"/>
        <c:crossBetween val="between"/>
      </c:valAx>
      <c:spPr>
        <a:solidFill>
          <a:srgbClr val="A2EDCA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A2EDCA"/>
    </a:solidFill>
    <a:ln w="6350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148329469406078"/>
          <c:y val="0.14296340555436049"/>
          <c:w val="0.36783025051619356"/>
          <c:h val="0.67355604409984859"/>
        </c:manualLayout>
      </c:layout>
      <c:pieChart>
        <c:varyColors val="1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1A5-4634-8C20-667DA80F3503}"/>
              </c:ext>
            </c:extLst>
          </c:dPt>
          <c:dPt>
            <c:idx val="1"/>
            <c:bubble3D val="0"/>
            <c:explosion val="11"/>
            <c:spPr>
              <a:solidFill>
                <a:schemeClr val="accent4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1A5-4634-8C20-667DA80F350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1A5-4634-8C20-667DA80F3503}"/>
              </c:ext>
            </c:extLst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1A5-4634-8C20-667DA80F350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1A5-4634-8C20-667DA80F3503}"/>
              </c:ext>
            </c:extLst>
          </c:dPt>
          <c:dLbls>
            <c:dLbl>
              <c:idx val="0"/>
              <c:layout>
                <c:manualLayout>
                  <c:x val="0.12797320365803888"/>
                  <c:y val="-5.1224097776556711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dirty="0">
                        <a:latin typeface="+mn-lt"/>
                      </a:rPr>
                      <a:t> Программные расходы 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dirty="0">
                        <a:latin typeface="+mn-lt"/>
                      </a:rPr>
                      <a:t>498 984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90746196135171"/>
                      <c:h val="0.2165742714996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A5-4634-8C20-667DA80F3503}"/>
                </c:ext>
              </c:extLst>
            </c:dLbl>
            <c:dLbl>
              <c:idx val="1"/>
              <c:layout>
                <c:manualLayout>
                  <c:x val="-5.30272147526459E-2"/>
                  <c:y val="4.538358182781747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dirty="0">
                        <a:latin typeface="+mn-lt"/>
                      </a:rPr>
                      <a:t>Непрограммные</a:t>
                    </a:r>
                    <a:r>
                      <a:rPr lang="ru-RU" sz="1400" baseline="0" dirty="0">
                        <a:latin typeface="+mn-lt"/>
                      </a:rPr>
                      <a:t> расходы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 baseline="0" dirty="0">
                        <a:latin typeface="+mn-lt"/>
                      </a:rPr>
                      <a:t>57 796</a:t>
                    </a:r>
                  </a:p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endParaRPr lang="ru-RU" sz="1400" dirty="0">
                      <a:latin typeface="+mn-lt"/>
                    </a:endParaRP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91319305964704"/>
                      <c:h val="0.154285714285714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A5-4634-8C20-667DA80F3503}"/>
                </c:ext>
              </c:extLst>
            </c:dLbl>
            <c:dLbl>
              <c:idx val="2"/>
              <c:layout>
                <c:manualLayout>
                  <c:x val="0.13233745825285226"/>
                  <c:y val="0.24497251220087657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>
                        <a:latin typeface="+mn-lt"/>
                      </a:rPr>
                      <a:t>ВЦП, носящие срочный характер 2 191; 0,5%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A5-4634-8C20-667DA80F3503}"/>
                </c:ext>
              </c:extLst>
            </c:dLbl>
            <c:dLbl>
              <c:idx val="3"/>
              <c:layout>
                <c:manualLayout>
                  <c:x val="-0.136339995835145"/>
                  <c:y val="0.22028203660303169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>
                        <a:latin typeface="+mn-lt"/>
                      </a:rPr>
                      <a:t>Муниципальные программы 
1 149; 0,2%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1A5-4634-8C20-667DA80F3503}"/>
                </c:ext>
              </c:extLst>
            </c:dLbl>
            <c:dLbl>
              <c:idx val="4"/>
              <c:layout>
                <c:manualLayout>
                  <c:x val="-0.13249694420793665"/>
                  <c:y val="6.036898652281264E-2"/>
                </c:manualLayout>
              </c:layout>
              <c:tx>
                <c:rich>
                  <a:bodyPr/>
                  <a:lstStyle/>
                  <a:p>
                    <a:pPr>
                      <a:defRPr sz="1400" b="1" i="0" u="none" strike="noStrike" baseline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Times New Roman"/>
                      </a:defRPr>
                    </a:pPr>
                    <a:r>
                      <a:rPr lang="ru-RU" sz="1400">
                        <a:latin typeface="+mn-lt"/>
                      </a:rPr>
                      <a:t>Внепрограммные расходы 
50 582; 10,8%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A5-4634-8C20-667DA80F350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 i="0" u="none" strike="noStrike" baseline="0">
                    <a:solidFill>
                      <a:srgbClr val="000000"/>
                    </a:solidFill>
                    <a:latin typeface="+mn-lt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в рамках программ'!$G$2:$G$3</c:f>
              <c:strCache>
                <c:ptCount val="2"/>
                <c:pt idx="0">
                  <c:v>Программые расходы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'Расходы в рамках программ'!$H$2:$H$3</c:f>
              <c:numCache>
                <c:formatCode>#,##0</c:formatCode>
                <c:ptCount val="2"/>
                <c:pt idx="0">
                  <c:v>570519</c:v>
                </c:pt>
                <c:pt idx="1">
                  <c:v>42350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A5-4634-8C20-667DA80F3503}"/>
            </c:ext>
          </c:extLst>
        </c:ser>
        <c:ser>
          <c:idx val="1"/>
          <c:order val="1"/>
          <c:spPr>
            <a:solidFill>
              <a:srgbClr val="993366"/>
            </a:solidFill>
            <a:ln w="3175">
              <a:solidFill>
                <a:srgbClr val="000000"/>
              </a:solidFill>
              <a:prstDash val="solid"/>
            </a:ln>
          </c:spPr>
          <c:dPt>
            <c:idx val="0"/>
            <c:bubble3D val="0"/>
            <c:spPr>
              <a:solidFill>
                <a:srgbClr val="9999FF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21A5-4634-8C20-667DA80F3503}"/>
              </c:ext>
            </c:extLst>
          </c:dPt>
          <c:dPt>
            <c:idx val="2"/>
            <c:bubble3D val="0"/>
            <c:spPr>
              <a:solidFill>
                <a:srgbClr val="FFFFCC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21A5-4634-8C20-667DA80F3503}"/>
              </c:ext>
            </c:extLst>
          </c:dPt>
          <c:dPt>
            <c:idx val="3"/>
            <c:bubble3D val="0"/>
            <c:spPr>
              <a:solidFill>
                <a:srgbClr val="CCFFFF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21A5-4634-8C20-667DA80F3503}"/>
              </c:ext>
            </c:extLst>
          </c:dPt>
          <c:dPt>
            <c:idx val="4"/>
            <c:bubble3D val="0"/>
            <c:spPr>
              <a:solidFill>
                <a:srgbClr val="660066"/>
              </a:solidFill>
              <a:ln w="3175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3-21A5-4634-8C20-667DA80F3503}"/>
              </c:ext>
            </c:extLst>
          </c:dPt>
          <c:dLbls>
            <c:dLbl>
              <c:idx val="0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1A5-4634-8C20-667DA80F3503}"/>
                </c:ext>
              </c:extLst>
            </c:dLbl>
            <c:dLbl>
              <c:idx val="1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1A5-4634-8C20-667DA80F3503}"/>
                </c:ext>
              </c:extLst>
            </c:dLbl>
            <c:dLbl>
              <c:idx val="2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1A5-4634-8C20-667DA80F3503}"/>
                </c:ext>
              </c:extLst>
            </c:dLbl>
            <c:dLbl>
              <c:idx val="3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1A5-4634-8C20-667DA80F3503}"/>
                </c:ext>
              </c:extLst>
            </c:dLbl>
            <c:dLbl>
              <c:idx val="4"/>
              <c:numFmt formatCode="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100" b="0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1A5-4634-8C20-667DA80F3503}"/>
                </c:ext>
              </c:extLst>
            </c:dLbl>
            <c:numFmt formatCode="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;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'Расходы в рамках программ'!$G$2:$G$3</c:f>
              <c:strCache>
                <c:ptCount val="2"/>
                <c:pt idx="0">
                  <c:v>Программые расходы</c:v>
                </c:pt>
                <c:pt idx="1">
                  <c:v>Непрограмные расходы</c:v>
                </c:pt>
              </c:strCache>
            </c:strRef>
          </c:cat>
          <c:val>
            <c:numRef>
              <c:f>'Расходы в рамках программ'!$I$2:$I$3</c:f>
              <c:numCache>
                <c:formatCode>0.0</c:formatCode>
                <c:ptCount val="2"/>
                <c:pt idx="0">
                  <c:v>93.089877282094548</c:v>
                </c:pt>
                <c:pt idx="1">
                  <c:v>6.9101227179054581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21A5-4634-8C20-667DA80F3503}"/>
            </c:ext>
          </c:extLst>
        </c:ser>
        <c:dLbls>
          <c:showLegendKey val="0"/>
          <c:showVal val="1"/>
          <c:showCatName val="1"/>
          <c:showSerName val="0"/>
          <c:showPercent val="1"/>
          <c:showBubbleSize val="0"/>
          <c:separator>; </c:separator>
          <c:showLeaderLines val="1"/>
        </c:dLbls>
        <c:firstSliceAng val="250"/>
      </c:pieChart>
    </c:plotArea>
    <c:plotVisOnly val="1"/>
    <c:dispBlanksAs val="zero"/>
    <c:showDLblsOverMax val="0"/>
  </c:chart>
  <c:spPr>
    <a:solidFill>
      <a:srgbClr val="A2EDCA"/>
    </a:solidFill>
    <a:ln w="6350">
      <a:noFill/>
    </a:ln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FE9B28-AB8F-434E-A4A9-F0A07FE7A9C2}" type="doc">
      <dgm:prSet loTypeId="urn:microsoft.com/office/officeart/2005/8/layout/radial2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66931743-8F31-4E63-A6D5-E6A4F34431BC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Семейный </a:t>
          </a:r>
          <a:r>
            <a:rPr lang="ru-RU" sz="2300" b="0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бюджет</a:t>
          </a:r>
        </a:p>
      </dgm:t>
    </dgm:pt>
    <dgm:pt modelId="{C89CC652-7ABF-4129-920A-7540900C7247}" type="parTrans" cxnId="{493DBCA4-D765-4EFC-BF12-00260811B5AC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16A2D926-1861-4950-8DCE-3CA7B019EF95}" type="sibTrans" cxnId="{493DBCA4-D765-4EFC-BF12-00260811B5AC}">
      <dgm:prSet/>
      <dgm:spPr/>
      <dgm:t>
        <a:bodyPr/>
        <a:lstStyle/>
        <a:p>
          <a:endParaRPr lang="ru-RU"/>
        </a:p>
      </dgm:t>
    </dgm:pt>
    <dgm:pt modelId="{7D203FC5-11EE-4D98-B244-E86D11EE3067}">
      <dgm:prSet phldrT="[Текст]"/>
      <dgm:spPr/>
      <dgm:t>
        <a:bodyPr/>
        <a:lstStyle/>
        <a:p>
          <a:endParaRPr lang="ru-RU" dirty="0"/>
        </a:p>
      </dgm:t>
    </dgm:pt>
    <dgm:pt modelId="{B5EE73DB-D6D2-4ED2-BA19-456A20ED8499}" type="parTrans" cxnId="{E9C9705E-B0F2-4268-8B62-6EADF7ECB9D2}">
      <dgm:prSet/>
      <dgm:spPr/>
      <dgm:t>
        <a:bodyPr/>
        <a:lstStyle/>
        <a:p>
          <a:endParaRPr lang="ru-RU"/>
        </a:p>
      </dgm:t>
    </dgm:pt>
    <dgm:pt modelId="{2C4083EB-5D1E-4C89-8314-AF164E19E081}" type="sibTrans" cxnId="{E9C9705E-B0F2-4268-8B62-6EADF7ECB9D2}">
      <dgm:prSet/>
      <dgm:spPr/>
      <dgm:t>
        <a:bodyPr/>
        <a:lstStyle/>
        <a:p>
          <a:endParaRPr lang="ru-RU"/>
        </a:p>
      </dgm:t>
    </dgm:pt>
    <dgm:pt modelId="{4FD103E8-A9D1-4B44-8B0F-3D18F3C321F2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</a:t>
          </a:r>
          <a:r>
            <a:rPr lang="ru-RU" sz="2300" b="1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 публичных образований</a:t>
          </a:r>
          <a:endParaRPr lang="ru-RU" sz="2300" b="1" dirty="0">
            <a:solidFill>
              <a:srgbClr val="003300"/>
            </a:solidFill>
            <a:latin typeface="+mn-lt"/>
          </a:endParaRPr>
        </a:p>
      </dgm:t>
    </dgm:pt>
    <dgm:pt modelId="{ACDC40C6-9F09-4EF8-A457-E9E9EFDEA700}" type="parTrans" cxnId="{F60DBEE7-B99F-4998-8971-98D7673EED5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3BC4C9B5-D168-43A6-95CF-8FC11965D73C}" type="sibTrans" cxnId="{F60DBEE7-B99F-4998-8971-98D7673EED5B}">
      <dgm:prSet/>
      <dgm:spPr/>
      <dgm:t>
        <a:bodyPr/>
        <a:lstStyle/>
        <a:p>
          <a:endParaRPr lang="ru-RU"/>
        </a:p>
      </dgm:t>
    </dgm:pt>
    <dgm:pt modelId="{2FDA54FE-DE77-41FF-B912-50AE0E560755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</a:rPr>
            <a:t>Субъектов РФ</a:t>
          </a:r>
        </a:p>
      </dgm:t>
    </dgm:pt>
    <dgm:pt modelId="{6FE922D0-7D56-4983-B1D1-C12D9978DE2A}" type="parTrans" cxnId="{D80D7AFC-48DA-4E60-A73F-DB5AFE1CC2D0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5CC36F9C-ACF5-4534-85DA-63C6AD094958}" type="sibTrans" cxnId="{D80D7AFC-48DA-4E60-A73F-DB5AFE1CC2D0}">
      <dgm:prSet/>
      <dgm:spPr/>
      <dgm:t>
        <a:bodyPr/>
        <a:lstStyle/>
        <a:p>
          <a:endParaRPr lang="ru-RU"/>
        </a:p>
      </dgm:t>
    </dgm:pt>
    <dgm:pt modelId="{D26F3AA5-1DE1-4078-B2A8-31EE3A7B848F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</a:rPr>
            <a:t>Муниципальных образований</a:t>
          </a:r>
        </a:p>
      </dgm:t>
    </dgm:pt>
    <dgm:pt modelId="{940B65BA-799B-4137-B52E-828985B96E0C}" type="parTrans" cxnId="{8FCEE38B-4E00-4920-8121-24EC9EA62D54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9ABF1359-EB10-4C05-9208-6DE865591A2A}" type="sibTrans" cxnId="{8FCEE38B-4E00-4920-8121-24EC9EA62D54}">
      <dgm:prSet/>
      <dgm:spPr/>
      <dgm:t>
        <a:bodyPr/>
        <a:lstStyle/>
        <a:p>
          <a:endParaRPr lang="ru-RU"/>
        </a:p>
      </dgm:t>
    </dgm:pt>
    <dgm:pt modelId="{81524522-011D-4AED-BCA7-1EA51459874A}">
      <dgm:prSet custT="1"/>
      <dgm:spPr>
        <a:solidFill>
          <a:srgbClr val="85C27F"/>
        </a:solidFill>
      </dgm:spPr>
      <dgm:t>
        <a:bodyPr/>
        <a:lstStyle/>
        <a:p>
          <a:r>
            <a:rPr lang="ru-RU" sz="2300" b="1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Российской Федерации </a:t>
          </a:r>
          <a:endParaRPr lang="ru-RU" sz="2300" b="1" dirty="0">
            <a:solidFill>
              <a:srgbClr val="003300"/>
            </a:solidFill>
            <a:latin typeface="+mn-lt"/>
          </a:endParaRPr>
        </a:p>
      </dgm:t>
    </dgm:pt>
    <dgm:pt modelId="{52B6ECE5-C048-4EF9-920F-90ABD3A325DE}" type="parTrans" cxnId="{C68676F4-8BC3-42AE-ACC3-0335C24F29B3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4B68B223-F7EA-4E31-B781-86048E486124}" type="sibTrans" cxnId="{C68676F4-8BC3-42AE-ACC3-0335C24F29B3}">
      <dgm:prSet/>
      <dgm:spPr/>
      <dgm:t>
        <a:bodyPr/>
        <a:lstStyle/>
        <a:p>
          <a:endParaRPr lang="ru-RU"/>
        </a:p>
      </dgm:t>
    </dgm:pt>
    <dgm:pt modelId="{E3477AD0-BD53-44AF-A5C2-FAEC7F0E1256}">
      <dgm:prSet custT="1"/>
      <dgm:spPr>
        <a:solidFill>
          <a:srgbClr val="85C27F"/>
        </a:solidFill>
      </dgm:spPr>
      <dgm:t>
        <a:bodyPr/>
        <a:lstStyle/>
        <a:p>
          <a:r>
            <a:rPr lang="ru-RU" sz="2300" b="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 </a:t>
          </a:r>
          <a:r>
            <a:rPr lang="ru-RU" sz="2300" b="1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организаций</a:t>
          </a:r>
          <a:endParaRPr lang="ru-RU" sz="2300" b="1" dirty="0">
            <a:solidFill>
              <a:srgbClr val="003300"/>
            </a:solidFill>
            <a:latin typeface="+mn-lt"/>
          </a:endParaRPr>
        </a:p>
      </dgm:t>
    </dgm:pt>
    <dgm:pt modelId="{3FC1497D-2172-42F1-B355-EB8242A090AF}" type="parTrans" cxnId="{C47B8E78-B2F3-442C-8979-859B796EEE6C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02B33551-C262-471F-BD81-80D2F6A47C03}" type="sibTrans" cxnId="{C47B8E78-B2F3-442C-8979-859B796EEE6C}">
      <dgm:prSet/>
      <dgm:spPr/>
      <dgm:t>
        <a:bodyPr/>
        <a:lstStyle/>
        <a:p>
          <a:endParaRPr lang="ru-RU"/>
        </a:p>
      </dgm:t>
    </dgm:pt>
    <dgm:pt modelId="{3FE7DD23-FA11-42AB-AA12-040246786476}" type="pres">
      <dgm:prSet presAssocID="{EFFE9B28-AB8F-434E-A4A9-F0A07FE7A9C2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3214AAD8-0BB4-42AA-BBB0-CFFA41C72D23}" type="pres">
      <dgm:prSet presAssocID="{EFFE9B28-AB8F-434E-A4A9-F0A07FE7A9C2}" presName="cycle" presStyleCnt="0"/>
      <dgm:spPr/>
    </dgm:pt>
    <dgm:pt modelId="{7BA360D0-BBA4-4F7E-99BC-AF18C0732D75}" type="pres">
      <dgm:prSet presAssocID="{EFFE9B28-AB8F-434E-A4A9-F0A07FE7A9C2}" presName="centerShape" presStyleCnt="0"/>
      <dgm:spPr/>
    </dgm:pt>
    <dgm:pt modelId="{98099792-8F01-4967-AACB-A17BFB168E00}" type="pres">
      <dgm:prSet presAssocID="{EFFE9B28-AB8F-434E-A4A9-F0A07FE7A9C2}" presName="connSite" presStyleLbl="node1" presStyleIdx="0" presStyleCnt="7"/>
      <dgm:spPr/>
    </dgm:pt>
    <dgm:pt modelId="{E15C9265-2FE0-4B38-9471-E0BA8BA022C8}" type="pres">
      <dgm:prSet presAssocID="{EFFE9B28-AB8F-434E-A4A9-F0A07FE7A9C2}" presName="visible" presStyleLbl="node1" presStyleIdx="0" presStyleCnt="7" custScaleX="227845" custScaleY="188035" custLinFactX="-13764" custLinFactNeighborX="-100000" custLinFactNeighborY="0"/>
      <dgm:spPr>
        <a:solidFill>
          <a:srgbClr val="003300"/>
        </a:solidFill>
        <a:ln>
          <a:solidFill>
            <a:srgbClr val="003300"/>
          </a:solidFill>
        </a:ln>
      </dgm:spPr>
    </dgm:pt>
    <dgm:pt modelId="{115CBFD1-B4ED-4DCF-8B9C-9D4A468FAD3B}" type="pres">
      <dgm:prSet presAssocID="{C89CC652-7ABF-4129-920A-7540900C7247}" presName="Name25" presStyleLbl="parChTrans1D1" presStyleIdx="0" presStyleCnt="6"/>
      <dgm:spPr/>
    </dgm:pt>
    <dgm:pt modelId="{7CE37169-33EE-4091-B14F-BD10B682F348}" type="pres">
      <dgm:prSet presAssocID="{66931743-8F31-4E63-A6D5-E6A4F34431BC}" presName="node" presStyleCnt="0"/>
      <dgm:spPr/>
    </dgm:pt>
    <dgm:pt modelId="{F067A3B6-7BF5-45A2-BC37-B8F8813CD9CC}" type="pres">
      <dgm:prSet presAssocID="{66931743-8F31-4E63-A6D5-E6A4F34431BC}" presName="parentNode" presStyleLbl="node1" presStyleIdx="1" presStyleCnt="7" custScaleX="342847" custScaleY="277077" custLinFactX="-12777" custLinFactNeighborX="-100000" custLinFactNeighborY="25633">
        <dgm:presLayoutVars>
          <dgm:chMax val="1"/>
          <dgm:bulletEnabled val="1"/>
        </dgm:presLayoutVars>
      </dgm:prSet>
      <dgm:spPr/>
    </dgm:pt>
    <dgm:pt modelId="{7ECC4C68-C780-4BC6-A7A4-3D82E49B2CF0}" type="pres">
      <dgm:prSet presAssocID="{66931743-8F31-4E63-A6D5-E6A4F34431BC}" presName="childNode" presStyleLbl="revTx" presStyleIdx="0" presStyleCnt="1">
        <dgm:presLayoutVars>
          <dgm:bulletEnabled val="1"/>
        </dgm:presLayoutVars>
      </dgm:prSet>
      <dgm:spPr/>
    </dgm:pt>
    <dgm:pt modelId="{3A7D2D09-AAAD-47F2-A693-B3A676CCE18E}" type="pres">
      <dgm:prSet presAssocID="{ACDC40C6-9F09-4EF8-A457-E9E9EFDEA700}" presName="Name25" presStyleLbl="parChTrans1D1" presStyleIdx="1" presStyleCnt="6"/>
      <dgm:spPr/>
    </dgm:pt>
    <dgm:pt modelId="{256A8041-CE42-45D1-8A3C-30434F52F603}" type="pres">
      <dgm:prSet presAssocID="{4FD103E8-A9D1-4B44-8B0F-3D18F3C321F2}" presName="node" presStyleCnt="0"/>
      <dgm:spPr/>
    </dgm:pt>
    <dgm:pt modelId="{62D4E9E8-E2B7-4836-999F-61C48A24E2BD}" type="pres">
      <dgm:prSet presAssocID="{4FD103E8-A9D1-4B44-8B0F-3D18F3C321F2}" presName="parentNode" presStyleLbl="node1" presStyleIdx="2" presStyleCnt="7" custScaleX="342847" custScaleY="277077" custLinFactNeighborX="90168" custLinFactNeighborY="-32130">
        <dgm:presLayoutVars>
          <dgm:chMax val="1"/>
          <dgm:bulletEnabled val="1"/>
        </dgm:presLayoutVars>
      </dgm:prSet>
      <dgm:spPr/>
    </dgm:pt>
    <dgm:pt modelId="{269FF115-E697-4CFF-8FA0-06F2A9CE2CD6}" type="pres">
      <dgm:prSet presAssocID="{4FD103E8-A9D1-4B44-8B0F-3D18F3C321F2}" presName="childNode" presStyleLbl="revTx" presStyleIdx="0" presStyleCnt="1">
        <dgm:presLayoutVars>
          <dgm:bulletEnabled val="1"/>
        </dgm:presLayoutVars>
      </dgm:prSet>
      <dgm:spPr/>
    </dgm:pt>
    <dgm:pt modelId="{6CF5723A-FFF3-46A0-A3A4-F65ECEDD8A22}" type="pres">
      <dgm:prSet presAssocID="{3FC1497D-2172-42F1-B355-EB8242A090AF}" presName="Name25" presStyleLbl="parChTrans1D1" presStyleIdx="2" presStyleCnt="6"/>
      <dgm:spPr/>
    </dgm:pt>
    <dgm:pt modelId="{DF6B750C-AF1E-43B0-A5B0-66FC67537EB1}" type="pres">
      <dgm:prSet presAssocID="{E3477AD0-BD53-44AF-A5C2-FAEC7F0E1256}" presName="node" presStyleCnt="0"/>
      <dgm:spPr/>
    </dgm:pt>
    <dgm:pt modelId="{150B1FEF-3CE1-470C-9068-A0C4F9373BA7}" type="pres">
      <dgm:prSet presAssocID="{E3477AD0-BD53-44AF-A5C2-FAEC7F0E1256}" presName="parentNode" presStyleLbl="node1" presStyleIdx="3" presStyleCnt="7" custScaleX="342847" custScaleY="277077" custLinFactX="116182" custLinFactNeighborX="200000" custLinFactNeighborY="-36651">
        <dgm:presLayoutVars>
          <dgm:chMax val="1"/>
          <dgm:bulletEnabled val="1"/>
        </dgm:presLayoutVars>
      </dgm:prSet>
      <dgm:spPr/>
    </dgm:pt>
    <dgm:pt modelId="{4800597C-06D3-4E1C-A3E1-DE0086211AE3}" type="pres">
      <dgm:prSet presAssocID="{E3477AD0-BD53-44AF-A5C2-FAEC7F0E1256}" presName="childNode" presStyleLbl="revTx" presStyleIdx="0" presStyleCnt="1">
        <dgm:presLayoutVars>
          <dgm:bulletEnabled val="1"/>
        </dgm:presLayoutVars>
      </dgm:prSet>
      <dgm:spPr/>
    </dgm:pt>
    <dgm:pt modelId="{F887D921-335F-45D7-8426-18181845A754}" type="pres">
      <dgm:prSet presAssocID="{6FE922D0-7D56-4983-B1D1-C12D9978DE2A}" presName="Name25" presStyleLbl="parChTrans1D1" presStyleIdx="3" presStyleCnt="6"/>
      <dgm:spPr/>
    </dgm:pt>
    <dgm:pt modelId="{A45BBF00-9679-4EDB-8971-C0C4865D03DF}" type="pres">
      <dgm:prSet presAssocID="{2FDA54FE-DE77-41FF-B912-50AE0E560755}" presName="node" presStyleCnt="0"/>
      <dgm:spPr/>
    </dgm:pt>
    <dgm:pt modelId="{134CBBF9-2FFC-4DFA-BB4F-A285B6504223}" type="pres">
      <dgm:prSet presAssocID="{2FDA54FE-DE77-41FF-B912-50AE0E560755}" presName="parentNode" presStyleLbl="node1" presStyleIdx="4" presStyleCnt="7" custScaleX="342847" custScaleY="277077" custLinFactX="120040" custLinFactNeighborX="200000" custLinFactNeighborY="42203">
        <dgm:presLayoutVars>
          <dgm:chMax val="1"/>
          <dgm:bulletEnabled val="1"/>
        </dgm:presLayoutVars>
      </dgm:prSet>
      <dgm:spPr/>
    </dgm:pt>
    <dgm:pt modelId="{A92EA274-AF18-4AAA-8861-DFBA8123A305}" type="pres">
      <dgm:prSet presAssocID="{2FDA54FE-DE77-41FF-B912-50AE0E560755}" presName="childNode" presStyleLbl="revTx" presStyleIdx="0" presStyleCnt="1">
        <dgm:presLayoutVars>
          <dgm:bulletEnabled val="1"/>
        </dgm:presLayoutVars>
      </dgm:prSet>
      <dgm:spPr/>
    </dgm:pt>
    <dgm:pt modelId="{12200607-495E-49E1-A339-60E1DC56B847}" type="pres">
      <dgm:prSet presAssocID="{940B65BA-799B-4137-B52E-828985B96E0C}" presName="Name25" presStyleLbl="parChTrans1D1" presStyleIdx="4" presStyleCnt="6"/>
      <dgm:spPr/>
    </dgm:pt>
    <dgm:pt modelId="{83A32759-C8DA-4755-A2A6-6FCFECAC904D}" type="pres">
      <dgm:prSet presAssocID="{D26F3AA5-1DE1-4078-B2A8-31EE3A7B848F}" presName="node" presStyleCnt="0"/>
      <dgm:spPr/>
    </dgm:pt>
    <dgm:pt modelId="{588E933D-1B95-4473-AA4E-BF6165E2D4D7}" type="pres">
      <dgm:prSet presAssocID="{D26F3AA5-1DE1-4078-B2A8-31EE3A7B848F}" presName="parentNode" presStyleLbl="node1" presStyleIdx="5" presStyleCnt="7" custScaleX="342847" custScaleY="277077" custLinFactNeighborX="74972" custLinFactNeighborY="41774">
        <dgm:presLayoutVars>
          <dgm:chMax val="1"/>
          <dgm:bulletEnabled val="1"/>
        </dgm:presLayoutVars>
      </dgm:prSet>
      <dgm:spPr/>
    </dgm:pt>
    <dgm:pt modelId="{4798BB79-4534-4704-8F7E-96140D42D6CA}" type="pres">
      <dgm:prSet presAssocID="{D26F3AA5-1DE1-4078-B2A8-31EE3A7B848F}" presName="childNode" presStyleLbl="revTx" presStyleIdx="0" presStyleCnt="1">
        <dgm:presLayoutVars>
          <dgm:bulletEnabled val="1"/>
        </dgm:presLayoutVars>
      </dgm:prSet>
      <dgm:spPr/>
    </dgm:pt>
    <dgm:pt modelId="{74034239-81A3-479D-83D5-BFA20C8C109D}" type="pres">
      <dgm:prSet presAssocID="{52B6ECE5-C048-4EF9-920F-90ABD3A325DE}" presName="Name25" presStyleLbl="parChTrans1D1" presStyleIdx="5" presStyleCnt="6"/>
      <dgm:spPr/>
    </dgm:pt>
    <dgm:pt modelId="{B35845D1-0279-4F93-BEF7-61A6B3C4D2EB}" type="pres">
      <dgm:prSet presAssocID="{81524522-011D-4AED-BCA7-1EA51459874A}" presName="node" presStyleCnt="0"/>
      <dgm:spPr/>
    </dgm:pt>
    <dgm:pt modelId="{1F49176A-01A7-4296-A59F-131E52DA59F1}" type="pres">
      <dgm:prSet presAssocID="{81524522-011D-4AED-BCA7-1EA51459874A}" presName="parentNode" presStyleLbl="node1" presStyleIdx="6" presStyleCnt="7" custScaleX="342847" custScaleY="277077" custLinFactX="-34427" custLinFactNeighborX="-100000" custLinFactNeighborY="-35740">
        <dgm:presLayoutVars>
          <dgm:chMax val="1"/>
          <dgm:bulletEnabled val="1"/>
        </dgm:presLayoutVars>
      </dgm:prSet>
      <dgm:spPr/>
    </dgm:pt>
    <dgm:pt modelId="{5540EE4B-F88A-4E77-BE90-48835643AF04}" type="pres">
      <dgm:prSet presAssocID="{81524522-011D-4AED-BCA7-1EA51459874A}" presName="childNode" presStyleLbl="revTx" presStyleIdx="0" presStyleCnt="1">
        <dgm:presLayoutVars>
          <dgm:bulletEnabled val="1"/>
        </dgm:presLayoutVars>
      </dgm:prSet>
      <dgm:spPr/>
    </dgm:pt>
  </dgm:ptLst>
  <dgm:cxnLst>
    <dgm:cxn modelId="{0B557124-28CA-4ADD-8AF0-FE9E4A4F3ED7}" type="presOf" srcId="{7D203FC5-11EE-4D98-B244-E86D11EE3067}" destId="{7ECC4C68-C780-4BC6-A7A4-3D82E49B2CF0}" srcOrd="0" destOrd="0" presId="urn:microsoft.com/office/officeart/2005/8/layout/radial2"/>
    <dgm:cxn modelId="{346BC736-CF79-46F6-9F16-8E72D7CBA85F}" type="presOf" srcId="{C89CC652-7ABF-4129-920A-7540900C7247}" destId="{115CBFD1-B4ED-4DCF-8B9C-9D4A468FAD3B}" srcOrd="0" destOrd="0" presId="urn:microsoft.com/office/officeart/2005/8/layout/radial2"/>
    <dgm:cxn modelId="{E9C9705E-B0F2-4268-8B62-6EADF7ECB9D2}" srcId="{66931743-8F31-4E63-A6D5-E6A4F34431BC}" destId="{7D203FC5-11EE-4D98-B244-E86D11EE3067}" srcOrd="0" destOrd="0" parTransId="{B5EE73DB-D6D2-4ED2-BA19-456A20ED8499}" sibTransId="{2C4083EB-5D1E-4C89-8314-AF164E19E081}"/>
    <dgm:cxn modelId="{EF3EF161-D3AD-487B-8BFE-F0B3740DFADF}" type="presOf" srcId="{EFFE9B28-AB8F-434E-A4A9-F0A07FE7A9C2}" destId="{3FE7DD23-FA11-42AB-AA12-040246786476}" srcOrd="0" destOrd="0" presId="urn:microsoft.com/office/officeart/2005/8/layout/radial2"/>
    <dgm:cxn modelId="{BD34FA65-80C4-4D9A-8BF4-3200C6830F00}" type="presOf" srcId="{D26F3AA5-1DE1-4078-B2A8-31EE3A7B848F}" destId="{588E933D-1B95-4473-AA4E-BF6165E2D4D7}" srcOrd="0" destOrd="0" presId="urn:microsoft.com/office/officeart/2005/8/layout/radial2"/>
    <dgm:cxn modelId="{8EB68372-3BD6-471F-BD61-4CE1B0265F37}" type="presOf" srcId="{81524522-011D-4AED-BCA7-1EA51459874A}" destId="{1F49176A-01A7-4296-A59F-131E52DA59F1}" srcOrd="0" destOrd="0" presId="urn:microsoft.com/office/officeart/2005/8/layout/radial2"/>
    <dgm:cxn modelId="{908DA872-342B-4797-A305-FB1BA4CD0D02}" type="presOf" srcId="{E3477AD0-BD53-44AF-A5C2-FAEC7F0E1256}" destId="{150B1FEF-3CE1-470C-9068-A0C4F9373BA7}" srcOrd="0" destOrd="0" presId="urn:microsoft.com/office/officeart/2005/8/layout/radial2"/>
    <dgm:cxn modelId="{3E22A453-7D2F-4026-8D05-71DB0ABC2BC0}" type="presOf" srcId="{66931743-8F31-4E63-A6D5-E6A4F34431BC}" destId="{F067A3B6-7BF5-45A2-BC37-B8F8813CD9CC}" srcOrd="0" destOrd="0" presId="urn:microsoft.com/office/officeart/2005/8/layout/radial2"/>
    <dgm:cxn modelId="{EFA35957-1D09-4199-9A4F-ABF399760320}" type="presOf" srcId="{2FDA54FE-DE77-41FF-B912-50AE0E560755}" destId="{134CBBF9-2FFC-4DFA-BB4F-A285B6504223}" srcOrd="0" destOrd="0" presId="urn:microsoft.com/office/officeart/2005/8/layout/radial2"/>
    <dgm:cxn modelId="{C47B8E78-B2F3-442C-8979-859B796EEE6C}" srcId="{EFFE9B28-AB8F-434E-A4A9-F0A07FE7A9C2}" destId="{E3477AD0-BD53-44AF-A5C2-FAEC7F0E1256}" srcOrd="2" destOrd="0" parTransId="{3FC1497D-2172-42F1-B355-EB8242A090AF}" sibTransId="{02B33551-C262-471F-BD81-80D2F6A47C03}"/>
    <dgm:cxn modelId="{D8C2F358-E09A-4EDA-9A9D-32C58AFCC219}" type="presOf" srcId="{ACDC40C6-9F09-4EF8-A457-E9E9EFDEA700}" destId="{3A7D2D09-AAAD-47F2-A693-B3A676CCE18E}" srcOrd="0" destOrd="0" presId="urn:microsoft.com/office/officeart/2005/8/layout/radial2"/>
    <dgm:cxn modelId="{2B48E67A-2C28-487D-9747-B0EAB268677D}" type="presOf" srcId="{940B65BA-799B-4137-B52E-828985B96E0C}" destId="{12200607-495E-49E1-A339-60E1DC56B847}" srcOrd="0" destOrd="0" presId="urn:microsoft.com/office/officeart/2005/8/layout/radial2"/>
    <dgm:cxn modelId="{4739078A-4039-427E-B1D0-2E92838326F1}" type="presOf" srcId="{4FD103E8-A9D1-4B44-8B0F-3D18F3C321F2}" destId="{62D4E9E8-E2B7-4836-999F-61C48A24E2BD}" srcOrd="0" destOrd="0" presId="urn:microsoft.com/office/officeart/2005/8/layout/radial2"/>
    <dgm:cxn modelId="{8FCEE38B-4E00-4920-8121-24EC9EA62D54}" srcId="{EFFE9B28-AB8F-434E-A4A9-F0A07FE7A9C2}" destId="{D26F3AA5-1DE1-4078-B2A8-31EE3A7B848F}" srcOrd="4" destOrd="0" parTransId="{940B65BA-799B-4137-B52E-828985B96E0C}" sibTransId="{9ABF1359-EB10-4C05-9208-6DE865591A2A}"/>
    <dgm:cxn modelId="{2260D098-AFC2-453B-BB1C-D633E39C4E9D}" type="presOf" srcId="{52B6ECE5-C048-4EF9-920F-90ABD3A325DE}" destId="{74034239-81A3-479D-83D5-BFA20C8C109D}" srcOrd="0" destOrd="0" presId="urn:microsoft.com/office/officeart/2005/8/layout/radial2"/>
    <dgm:cxn modelId="{493DBCA4-D765-4EFC-BF12-00260811B5AC}" srcId="{EFFE9B28-AB8F-434E-A4A9-F0A07FE7A9C2}" destId="{66931743-8F31-4E63-A6D5-E6A4F34431BC}" srcOrd="0" destOrd="0" parTransId="{C89CC652-7ABF-4129-920A-7540900C7247}" sibTransId="{16A2D926-1861-4950-8DCE-3CA7B019EF95}"/>
    <dgm:cxn modelId="{AB6388DA-8DCD-401E-A89D-15EBEBFC203F}" type="presOf" srcId="{6FE922D0-7D56-4983-B1D1-C12D9978DE2A}" destId="{F887D921-335F-45D7-8426-18181845A754}" srcOrd="0" destOrd="0" presId="urn:microsoft.com/office/officeart/2005/8/layout/radial2"/>
    <dgm:cxn modelId="{2F3363E6-7D8E-4F93-9CF1-12C36B9DC3B8}" type="presOf" srcId="{3FC1497D-2172-42F1-B355-EB8242A090AF}" destId="{6CF5723A-FFF3-46A0-A3A4-F65ECEDD8A22}" srcOrd="0" destOrd="0" presId="urn:microsoft.com/office/officeart/2005/8/layout/radial2"/>
    <dgm:cxn modelId="{F60DBEE7-B99F-4998-8971-98D7673EED5B}" srcId="{EFFE9B28-AB8F-434E-A4A9-F0A07FE7A9C2}" destId="{4FD103E8-A9D1-4B44-8B0F-3D18F3C321F2}" srcOrd="1" destOrd="0" parTransId="{ACDC40C6-9F09-4EF8-A457-E9E9EFDEA700}" sibTransId="{3BC4C9B5-D168-43A6-95CF-8FC11965D73C}"/>
    <dgm:cxn modelId="{C68676F4-8BC3-42AE-ACC3-0335C24F29B3}" srcId="{EFFE9B28-AB8F-434E-A4A9-F0A07FE7A9C2}" destId="{81524522-011D-4AED-BCA7-1EA51459874A}" srcOrd="5" destOrd="0" parTransId="{52B6ECE5-C048-4EF9-920F-90ABD3A325DE}" sibTransId="{4B68B223-F7EA-4E31-B781-86048E486124}"/>
    <dgm:cxn modelId="{D80D7AFC-48DA-4E60-A73F-DB5AFE1CC2D0}" srcId="{EFFE9B28-AB8F-434E-A4A9-F0A07FE7A9C2}" destId="{2FDA54FE-DE77-41FF-B912-50AE0E560755}" srcOrd="3" destOrd="0" parTransId="{6FE922D0-7D56-4983-B1D1-C12D9978DE2A}" sibTransId="{5CC36F9C-ACF5-4534-85DA-63C6AD094958}"/>
    <dgm:cxn modelId="{F08D166E-8110-437B-A2D3-AFB3FE345428}" type="presParOf" srcId="{3FE7DD23-FA11-42AB-AA12-040246786476}" destId="{3214AAD8-0BB4-42AA-BBB0-CFFA41C72D23}" srcOrd="0" destOrd="0" presId="urn:microsoft.com/office/officeart/2005/8/layout/radial2"/>
    <dgm:cxn modelId="{9AAB351B-C793-4437-9DFC-E5B50BF7BDDA}" type="presParOf" srcId="{3214AAD8-0BB4-42AA-BBB0-CFFA41C72D23}" destId="{7BA360D0-BBA4-4F7E-99BC-AF18C0732D75}" srcOrd="0" destOrd="0" presId="urn:microsoft.com/office/officeart/2005/8/layout/radial2"/>
    <dgm:cxn modelId="{BEA07984-B799-404A-8A59-FE01C3EC9C05}" type="presParOf" srcId="{7BA360D0-BBA4-4F7E-99BC-AF18C0732D75}" destId="{98099792-8F01-4967-AACB-A17BFB168E00}" srcOrd="0" destOrd="0" presId="urn:microsoft.com/office/officeart/2005/8/layout/radial2"/>
    <dgm:cxn modelId="{1D6F7332-1D09-4BD8-9A27-FE40664E68B2}" type="presParOf" srcId="{7BA360D0-BBA4-4F7E-99BC-AF18C0732D75}" destId="{E15C9265-2FE0-4B38-9471-E0BA8BA022C8}" srcOrd="1" destOrd="0" presId="urn:microsoft.com/office/officeart/2005/8/layout/radial2"/>
    <dgm:cxn modelId="{C8B97854-9AFD-4423-92FE-DD9AAF92CCE3}" type="presParOf" srcId="{3214AAD8-0BB4-42AA-BBB0-CFFA41C72D23}" destId="{115CBFD1-B4ED-4DCF-8B9C-9D4A468FAD3B}" srcOrd="1" destOrd="0" presId="urn:microsoft.com/office/officeart/2005/8/layout/radial2"/>
    <dgm:cxn modelId="{0565579A-B1E9-412A-B9A1-4FF05FC87BDD}" type="presParOf" srcId="{3214AAD8-0BB4-42AA-BBB0-CFFA41C72D23}" destId="{7CE37169-33EE-4091-B14F-BD10B682F348}" srcOrd="2" destOrd="0" presId="urn:microsoft.com/office/officeart/2005/8/layout/radial2"/>
    <dgm:cxn modelId="{48655A1B-4B83-4ED1-B15F-9B0BAFBABB8C}" type="presParOf" srcId="{7CE37169-33EE-4091-B14F-BD10B682F348}" destId="{F067A3B6-7BF5-45A2-BC37-B8F8813CD9CC}" srcOrd="0" destOrd="0" presId="urn:microsoft.com/office/officeart/2005/8/layout/radial2"/>
    <dgm:cxn modelId="{35524828-BDE6-4EBF-A7D9-92FBC442F2C0}" type="presParOf" srcId="{7CE37169-33EE-4091-B14F-BD10B682F348}" destId="{7ECC4C68-C780-4BC6-A7A4-3D82E49B2CF0}" srcOrd="1" destOrd="0" presId="urn:microsoft.com/office/officeart/2005/8/layout/radial2"/>
    <dgm:cxn modelId="{65FCE667-7F4B-4710-9F34-911BBC2F9DDC}" type="presParOf" srcId="{3214AAD8-0BB4-42AA-BBB0-CFFA41C72D23}" destId="{3A7D2D09-AAAD-47F2-A693-B3A676CCE18E}" srcOrd="3" destOrd="0" presId="urn:microsoft.com/office/officeart/2005/8/layout/radial2"/>
    <dgm:cxn modelId="{E36917CB-50BE-406E-B60F-68BF7DD76AE9}" type="presParOf" srcId="{3214AAD8-0BB4-42AA-BBB0-CFFA41C72D23}" destId="{256A8041-CE42-45D1-8A3C-30434F52F603}" srcOrd="4" destOrd="0" presId="urn:microsoft.com/office/officeart/2005/8/layout/radial2"/>
    <dgm:cxn modelId="{D1AE3FF8-4836-4BAE-810B-298940ADBF9B}" type="presParOf" srcId="{256A8041-CE42-45D1-8A3C-30434F52F603}" destId="{62D4E9E8-E2B7-4836-999F-61C48A24E2BD}" srcOrd="0" destOrd="0" presId="urn:microsoft.com/office/officeart/2005/8/layout/radial2"/>
    <dgm:cxn modelId="{1B76BFF0-E5D3-4B80-89D6-4359DFA00124}" type="presParOf" srcId="{256A8041-CE42-45D1-8A3C-30434F52F603}" destId="{269FF115-E697-4CFF-8FA0-06F2A9CE2CD6}" srcOrd="1" destOrd="0" presId="urn:microsoft.com/office/officeart/2005/8/layout/radial2"/>
    <dgm:cxn modelId="{5B2A6599-10F2-465D-BF9D-DDF4D16EFF45}" type="presParOf" srcId="{3214AAD8-0BB4-42AA-BBB0-CFFA41C72D23}" destId="{6CF5723A-FFF3-46A0-A3A4-F65ECEDD8A22}" srcOrd="5" destOrd="0" presId="urn:microsoft.com/office/officeart/2005/8/layout/radial2"/>
    <dgm:cxn modelId="{A14F4356-6DBD-4EDB-B896-58C309A998CA}" type="presParOf" srcId="{3214AAD8-0BB4-42AA-BBB0-CFFA41C72D23}" destId="{DF6B750C-AF1E-43B0-A5B0-66FC67537EB1}" srcOrd="6" destOrd="0" presId="urn:microsoft.com/office/officeart/2005/8/layout/radial2"/>
    <dgm:cxn modelId="{8FA716EE-3480-458E-9714-6F8F5F859CAC}" type="presParOf" srcId="{DF6B750C-AF1E-43B0-A5B0-66FC67537EB1}" destId="{150B1FEF-3CE1-470C-9068-A0C4F9373BA7}" srcOrd="0" destOrd="0" presId="urn:microsoft.com/office/officeart/2005/8/layout/radial2"/>
    <dgm:cxn modelId="{CFF8500E-D076-445F-8100-D3557B5189A5}" type="presParOf" srcId="{DF6B750C-AF1E-43B0-A5B0-66FC67537EB1}" destId="{4800597C-06D3-4E1C-A3E1-DE0086211AE3}" srcOrd="1" destOrd="0" presId="urn:microsoft.com/office/officeart/2005/8/layout/radial2"/>
    <dgm:cxn modelId="{833B073B-763E-45DC-885B-10F4DC904290}" type="presParOf" srcId="{3214AAD8-0BB4-42AA-BBB0-CFFA41C72D23}" destId="{F887D921-335F-45D7-8426-18181845A754}" srcOrd="7" destOrd="0" presId="urn:microsoft.com/office/officeart/2005/8/layout/radial2"/>
    <dgm:cxn modelId="{D7908DED-2D8B-4C2E-9878-DCBAAE944E72}" type="presParOf" srcId="{3214AAD8-0BB4-42AA-BBB0-CFFA41C72D23}" destId="{A45BBF00-9679-4EDB-8971-C0C4865D03DF}" srcOrd="8" destOrd="0" presId="urn:microsoft.com/office/officeart/2005/8/layout/radial2"/>
    <dgm:cxn modelId="{57516F0B-714D-491B-BA59-6B42832CB9C6}" type="presParOf" srcId="{A45BBF00-9679-4EDB-8971-C0C4865D03DF}" destId="{134CBBF9-2FFC-4DFA-BB4F-A285B6504223}" srcOrd="0" destOrd="0" presId="urn:microsoft.com/office/officeart/2005/8/layout/radial2"/>
    <dgm:cxn modelId="{4F50ED67-B747-431B-8B9C-E29D26BACB3B}" type="presParOf" srcId="{A45BBF00-9679-4EDB-8971-C0C4865D03DF}" destId="{A92EA274-AF18-4AAA-8861-DFBA8123A305}" srcOrd="1" destOrd="0" presId="urn:microsoft.com/office/officeart/2005/8/layout/radial2"/>
    <dgm:cxn modelId="{0809E373-DC4B-4BA4-8C03-B08FD932461E}" type="presParOf" srcId="{3214AAD8-0BB4-42AA-BBB0-CFFA41C72D23}" destId="{12200607-495E-49E1-A339-60E1DC56B847}" srcOrd="9" destOrd="0" presId="urn:microsoft.com/office/officeart/2005/8/layout/radial2"/>
    <dgm:cxn modelId="{31B27A45-C2AC-488B-8F91-495399B1AC57}" type="presParOf" srcId="{3214AAD8-0BB4-42AA-BBB0-CFFA41C72D23}" destId="{83A32759-C8DA-4755-A2A6-6FCFECAC904D}" srcOrd="10" destOrd="0" presId="urn:microsoft.com/office/officeart/2005/8/layout/radial2"/>
    <dgm:cxn modelId="{351ACE43-8F2B-476C-B7A2-128928BA941F}" type="presParOf" srcId="{83A32759-C8DA-4755-A2A6-6FCFECAC904D}" destId="{588E933D-1B95-4473-AA4E-BF6165E2D4D7}" srcOrd="0" destOrd="0" presId="urn:microsoft.com/office/officeart/2005/8/layout/radial2"/>
    <dgm:cxn modelId="{67C76912-9E53-4577-ABF6-CA367124BD41}" type="presParOf" srcId="{83A32759-C8DA-4755-A2A6-6FCFECAC904D}" destId="{4798BB79-4534-4704-8F7E-96140D42D6CA}" srcOrd="1" destOrd="0" presId="urn:microsoft.com/office/officeart/2005/8/layout/radial2"/>
    <dgm:cxn modelId="{2AE172C0-74C1-45FE-82DA-190B7CC1F489}" type="presParOf" srcId="{3214AAD8-0BB4-42AA-BBB0-CFFA41C72D23}" destId="{74034239-81A3-479D-83D5-BFA20C8C109D}" srcOrd="11" destOrd="0" presId="urn:microsoft.com/office/officeart/2005/8/layout/radial2"/>
    <dgm:cxn modelId="{0338A9E3-B725-4CFB-B31A-E456144329FC}" type="presParOf" srcId="{3214AAD8-0BB4-42AA-BBB0-CFFA41C72D23}" destId="{B35845D1-0279-4F93-BEF7-61A6B3C4D2EB}" srcOrd="12" destOrd="0" presId="urn:microsoft.com/office/officeart/2005/8/layout/radial2"/>
    <dgm:cxn modelId="{6189DD22-EBD2-4C09-89E6-AE2F68CDAFFC}" type="presParOf" srcId="{B35845D1-0279-4F93-BEF7-61A6B3C4D2EB}" destId="{1F49176A-01A7-4296-A59F-131E52DA59F1}" srcOrd="0" destOrd="0" presId="urn:microsoft.com/office/officeart/2005/8/layout/radial2"/>
    <dgm:cxn modelId="{405FBE06-4BC2-48BE-B6C6-93EC354A5773}" type="presParOf" srcId="{B35845D1-0279-4F93-BEF7-61A6B3C4D2EB}" destId="{5540EE4B-F88A-4E77-BE90-48835643AF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588239-664F-4D80-BEA5-3A93A5AD8CAA}" type="doc">
      <dgm:prSet loTypeId="urn:microsoft.com/office/officeart/2005/8/layout/orgChart1" loCatId="hierarchy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E14F71B5-3DFF-4804-B28F-FB8853246453}">
      <dgm:prSet phldrT="[Текст]" custT="1"/>
      <dgm:spPr>
        <a:solidFill>
          <a:srgbClr val="85C27F"/>
        </a:solidFill>
        <a:ln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4000" b="1" kern="0" baseline="0" dirty="0">
              <a:solidFill>
                <a:srgbClr val="003300"/>
              </a:solidFill>
            </a:rPr>
            <a:t>Консолидированный    </a:t>
          </a:r>
          <a:r>
            <a:rPr lang="ru-RU" sz="4000" kern="0" baseline="0" dirty="0">
              <a:solidFill>
                <a:srgbClr val="003300"/>
              </a:solidFill>
            </a:rPr>
            <a:t>бюджет Зырянского района</a:t>
          </a:r>
        </a:p>
      </dgm:t>
    </dgm:pt>
    <dgm:pt modelId="{ABBDFF54-7A0F-4155-BFC1-86E27B4927B7}" type="parTrans" cxnId="{EC4C1706-EEDF-4127-9682-DA7E41B92C52}">
      <dgm:prSet/>
      <dgm:spPr/>
      <dgm:t>
        <a:bodyPr/>
        <a:lstStyle/>
        <a:p>
          <a:endParaRPr lang="ru-RU"/>
        </a:p>
      </dgm:t>
    </dgm:pt>
    <dgm:pt modelId="{653FF1A0-39A1-41CF-9256-A90C18437932}" type="sibTrans" cxnId="{EC4C1706-EEDF-4127-9682-DA7E41B92C52}">
      <dgm:prSet/>
      <dgm:spPr/>
      <dgm:t>
        <a:bodyPr/>
        <a:lstStyle/>
        <a:p>
          <a:endParaRPr lang="ru-RU"/>
        </a:p>
      </dgm:t>
    </dgm:pt>
    <dgm:pt modelId="{CA82D00F-F007-4C9C-B4CF-095FA0C7404D}" type="asst">
      <dgm:prSet phldrT="[Текст]" custT="1"/>
      <dgm:spPr>
        <a:solidFill>
          <a:srgbClr val="85C27F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3200" dirty="0">
              <a:solidFill>
                <a:srgbClr val="003300"/>
              </a:solidFill>
            </a:rPr>
            <a:t>бюджет Зырянского </a:t>
          </a:r>
          <a:r>
            <a:rPr lang="ru-RU" sz="3200" b="1" dirty="0">
              <a:solidFill>
                <a:srgbClr val="003300"/>
              </a:solidFill>
            </a:rPr>
            <a:t>Района</a:t>
          </a:r>
        </a:p>
      </dgm:t>
    </dgm:pt>
    <dgm:pt modelId="{D1552B3F-3DEF-4A90-B906-1700AD5286F6}" type="parTrans" cxnId="{FF524DCC-ACE6-4618-9D88-CE770B052D18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FA35FEA2-3111-4FDA-876E-7DFB54AD7FD4}" type="sibTrans" cxnId="{FF524DCC-ACE6-4618-9D88-CE770B052D18}">
      <dgm:prSet/>
      <dgm:spPr/>
      <dgm:t>
        <a:bodyPr/>
        <a:lstStyle/>
        <a:p>
          <a:endParaRPr lang="ru-RU"/>
        </a:p>
      </dgm:t>
    </dgm:pt>
    <dgm:pt modelId="{6C433365-9874-454F-8566-F6A6F3A7194E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chemeClr val="bg1"/>
              </a:solidFill>
            </a:rPr>
            <a:t>Бюджет</a:t>
          </a:r>
          <a:r>
            <a:rPr lang="ru-RU" sz="2000" b="1" dirty="0">
              <a:solidFill>
                <a:schemeClr val="bg1"/>
              </a:solidFill>
            </a:rPr>
            <a:t> Высоковского </a:t>
          </a:r>
          <a:r>
            <a:rPr lang="ru-RU" sz="2000" dirty="0">
              <a:solidFill>
                <a:schemeClr val="bg1"/>
              </a:solidFill>
            </a:rPr>
            <a:t>поселения</a:t>
          </a:r>
        </a:p>
      </dgm:t>
    </dgm:pt>
    <dgm:pt modelId="{A591A891-EBCD-4DE4-A85C-61D54A23BB86}" type="parTrans" cxnId="{CD179BDE-6A94-4479-83C8-78E91137E03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FB25C531-8056-4C42-BAAE-D1F018E54C48}" type="sibTrans" cxnId="{CD179BDE-6A94-4479-83C8-78E91137E03F}">
      <dgm:prSet/>
      <dgm:spPr/>
      <dgm:t>
        <a:bodyPr/>
        <a:lstStyle/>
        <a:p>
          <a:endParaRPr lang="ru-RU"/>
        </a:p>
      </dgm:t>
    </dgm:pt>
    <dgm:pt modelId="{101B45C5-D527-4A7E-8041-13E678C15231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chemeClr val="bg1"/>
              </a:solidFill>
            </a:rPr>
            <a:t>Бюджет</a:t>
          </a:r>
          <a:r>
            <a:rPr lang="ru-RU" sz="2000" b="1" dirty="0">
              <a:solidFill>
                <a:schemeClr val="bg1"/>
              </a:solidFill>
            </a:rPr>
            <a:t> Дубровского</a:t>
          </a:r>
          <a:r>
            <a:rPr lang="ru-RU" sz="2000" dirty="0">
              <a:solidFill>
                <a:schemeClr val="bg1"/>
              </a:solidFill>
            </a:rPr>
            <a:t> поселения</a:t>
          </a:r>
        </a:p>
      </dgm:t>
    </dgm:pt>
    <dgm:pt modelId="{7382DCB0-48D9-4348-A880-711F999D007E}" type="parTrans" cxnId="{FBC38CEC-0AE8-44AB-AFF5-D63004A47FB8}">
      <dgm:prSet/>
      <dgm:spPr/>
      <dgm:t>
        <a:bodyPr/>
        <a:lstStyle/>
        <a:p>
          <a:endParaRPr lang="ru-RU"/>
        </a:p>
      </dgm:t>
    </dgm:pt>
    <dgm:pt modelId="{AF5058AA-F041-456D-BD3D-6561735CCAC9}" type="sibTrans" cxnId="{FBC38CEC-0AE8-44AB-AFF5-D63004A47FB8}">
      <dgm:prSet/>
      <dgm:spPr/>
      <dgm:t>
        <a:bodyPr/>
        <a:lstStyle/>
        <a:p>
          <a:endParaRPr lang="ru-RU"/>
        </a:p>
      </dgm:t>
    </dgm:pt>
    <dgm:pt modelId="{7CC73E91-9B63-4CBA-BDE6-D073707BC5C2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chemeClr val="bg1"/>
              </a:solidFill>
            </a:rPr>
            <a:t>Бюджет</a:t>
          </a:r>
          <a:r>
            <a:rPr lang="ru-RU" sz="2000" b="1" dirty="0">
              <a:solidFill>
                <a:schemeClr val="bg1"/>
              </a:solidFill>
            </a:rPr>
            <a:t> Зырянского </a:t>
          </a:r>
          <a:r>
            <a:rPr lang="ru-RU" sz="2000" dirty="0">
              <a:solidFill>
                <a:schemeClr val="bg1"/>
              </a:solidFill>
            </a:rPr>
            <a:t>поселения</a:t>
          </a:r>
        </a:p>
      </dgm:t>
    </dgm:pt>
    <dgm:pt modelId="{DFB367F9-399F-437E-B14C-A540FE180022}" type="parTrans" cxnId="{859B9F5A-BD54-4FA8-9EF8-062B5961EF5E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BE669E02-221F-437D-9631-024C0A50A941}" type="sibTrans" cxnId="{859B9F5A-BD54-4FA8-9EF8-062B5961EF5E}">
      <dgm:prSet/>
      <dgm:spPr/>
      <dgm:t>
        <a:bodyPr/>
        <a:lstStyle/>
        <a:p>
          <a:endParaRPr lang="ru-RU"/>
        </a:p>
      </dgm:t>
    </dgm:pt>
    <dgm:pt modelId="{3EBD7C12-BF9C-4CEF-84E8-1898D29A000A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chemeClr val="bg1"/>
              </a:solidFill>
            </a:rPr>
            <a:t>Бюджет</a:t>
          </a:r>
          <a:r>
            <a:rPr lang="ru-RU" sz="2000" b="1" dirty="0">
              <a:solidFill>
                <a:schemeClr val="bg1"/>
              </a:solidFill>
            </a:rPr>
            <a:t> Михайловского </a:t>
          </a:r>
          <a:r>
            <a:rPr lang="ru-RU" sz="2000" dirty="0">
              <a:solidFill>
                <a:schemeClr val="bg1"/>
              </a:solidFill>
            </a:rPr>
            <a:t>поселения</a:t>
          </a:r>
        </a:p>
      </dgm:t>
    </dgm:pt>
    <dgm:pt modelId="{09FF8C02-0D84-4524-9477-DC4621D4C6B9}" type="parTrans" cxnId="{67C02E35-4AB0-4D02-BBD5-61C26321AE09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353F06CF-1901-4535-ABE9-BC8CF0293149}" type="sibTrans" cxnId="{67C02E35-4AB0-4D02-BBD5-61C26321AE09}">
      <dgm:prSet/>
      <dgm:spPr/>
      <dgm:t>
        <a:bodyPr/>
        <a:lstStyle/>
        <a:p>
          <a:endParaRPr lang="ru-RU"/>
        </a:p>
      </dgm:t>
    </dgm:pt>
    <dgm:pt modelId="{37C7FCE6-9A4B-4890-A18D-A3D6E247F033}">
      <dgm:prSet phldrT="[Текст]" custT="1"/>
      <dgm:spPr>
        <a:solidFill>
          <a:srgbClr val="A77E56"/>
        </a:solidFill>
        <a:ln w="28575">
          <a:solidFill>
            <a:srgbClr val="003300"/>
          </a:solidFill>
        </a:ln>
      </dgm:spPr>
      <dgm:t>
        <a:bodyPr/>
        <a:lstStyle/>
        <a:p>
          <a:pPr marL="180000" algn="l"/>
          <a:r>
            <a:rPr lang="ru-RU" sz="2000" b="0" dirty="0">
              <a:solidFill>
                <a:schemeClr val="bg1"/>
              </a:solidFill>
            </a:rPr>
            <a:t>Бюджет </a:t>
          </a:r>
          <a:r>
            <a:rPr lang="ru-RU" sz="2000" b="1" dirty="0" err="1">
              <a:solidFill>
                <a:schemeClr val="bg1"/>
              </a:solidFill>
            </a:rPr>
            <a:t>Чердатского</a:t>
          </a:r>
          <a:r>
            <a:rPr lang="ru-RU" sz="2000" b="1" dirty="0">
              <a:solidFill>
                <a:schemeClr val="bg1"/>
              </a:solidFill>
            </a:rPr>
            <a:t> </a:t>
          </a:r>
          <a:r>
            <a:rPr lang="ru-RU" sz="2000" dirty="0">
              <a:solidFill>
                <a:schemeClr val="bg1"/>
              </a:solidFill>
            </a:rPr>
            <a:t>поселения</a:t>
          </a:r>
        </a:p>
      </dgm:t>
    </dgm:pt>
    <dgm:pt modelId="{3D3A05C4-EF56-43E8-973D-A0CB6E4F7F67}" type="parTrans" cxnId="{47FB7D18-8EF2-4A70-A26B-F246DF42F32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C50F640C-408D-4F75-B508-81EA84AA36E1}" type="sibTrans" cxnId="{47FB7D18-8EF2-4A70-A26B-F246DF42F32F}">
      <dgm:prSet/>
      <dgm:spPr/>
      <dgm:t>
        <a:bodyPr/>
        <a:lstStyle/>
        <a:p>
          <a:endParaRPr lang="ru-RU"/>
        </a:p>
      </dgm:t>
    </dgm:pt>
    <dgm:pt modelId="{DFF20592-F9D7-49B1-BD70-276F66E97EF4}" type="pres">
      <dgm:prSet presAssocID="{1B588239-664F-4D80-BEA5-3A93A5AD8C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0C00C37-FAAA-44F8-9D87-FC36050EB2E3}" type="pres">
      <dgm:prSet presAssocID="{E14F71B5-3DFF-4804-B28F-FB8853246453}" presName="hierRoot1" presStyleCnt="0">
        <dgm:presLayoutVars>
          <dgm:hierBranch val="init"/>
        </dgm:presLayoutVars>
      </dgm:prSet>
      <dgm:spPr/>
    </dgm:pt>
    <dgm:pt modelId="{3BCCE481-8F6D-43E9-8F09-0D1965DE5EFB}" type="pres">
      <dgm:prSet presAssocID="{E14F71B5-3DFF-4804-B28F-FB8853246453}" presName="rootComposite1" presStyleCnt="0"/>
      <dgm:spPr/>
    </dgm:pt>
    <dgm:pt modelId="{B4C02F65-7473-4F55-BB01-96118CCE1778}" type="pres">
      <dgm:prSet presAssocID="{E14F71B5-3DFF-4804-B28F-FB8853246453}" presName="rootText1" presStyleLbl="node0" presStyleIdx="0" presStyleCnt="1" custScaleX="422957" custScaleY="184478" custLinFactNeighborX="-2200" custLinFactNeighborY="-49593">
        <dgm:presLayoutVars>
          <dgm:chPref val="3"/>
        </dgm:presLayoutVars>
      </dgm:prSet>
      <dgm:spPr/>
    </dgm:pt>
    <dgm:pt modelId="{1EFBA291-390A-48E6-BD49-7F3E066E2EA5}" type="pres">
      <dgm:prSet presAssocID="{E14F71B5-3DFF-4804-B28F-FB8853246453}" presName="rootConnector1" presStyleLbl="node1" presStyleIdx="0" presStyleCnt="0"/>
      <dgm:spPr/>
    </dgm:pt>
    <dgm:pt modelId="{E942842B-A309-4905-931C-5905E05A976F}" type="pres">
      <dgm:prSet presAssocID="{E14F71B5-3DFF-4804-B28F-FB8853246453}" presName="hierChild2" presStyleCnt="0"/>
      <dgm:spPr/>
    </dgm:pt>
    <dgm:pt modelId="{F3A5F3EE-F521-4FDB-BF45-97BFA999B9BB}" type="pres">
      <dgm:prSet presAssocID="{A591A891-EBCD-4DE4-A85C-61D54A23BB86}" presName="Name37" presStyleLbl="parChTrans1D2" presStyleIdx="0" presStyleCnt="6"/>
      <dgm:spPr/>
    </dgm:pt>
    <dgm:pt modelId="{5B7070ED-C12A-4652-B42E-5C57E97961BD}" type="pres">
      <dgm:prSet presAssocID="{6C433365-9874-454F-8566-F6A6F3A7194E}" presName="hierRoot2" presStyleCnt="0">
        <dgm:presLayoutVars>
          <dgm:hierBranch val="init"/>
        </dgm:presLayoutVars>
      </dgm:prSet>
      <dgm:spPr/>
    </dgm:pt>
    <dgm:pt modelId="{0ACAF531-6849-4091-9F81-7DE37E742816}" type="pres">
      <dgm:prSet presAssocID="{6C433365-9874-454F-8566-F6A6F3A7194E}" presName="rootComposite" presStyleCnt="0"/>
      <dgm:spPr/>
    </dgm:pt>
    <dgm:pt modelId="{6272D0A8-8AD8-4463-9F2F-6361269232D3}" type="pres">
      <dgm:prSet presAssocID="{6C433365-9874-454F-8566-F6A6F3A7194E}" presName="rootText" presStyleLbl="node2" presStyleIdx="0" presStyleCnt="5" custScaleX="108475" custScaleY="174504" custLinFactNeighborX="-1364">
        <dgm:presLayoutVars>
          <dgm:chPref val="3"/>
        </dgm:presLayoutVars>
      </dgm:prSet>
      <dgm:spPr/>
    </dgm:pt>
    <dgm:pt modelId="{AA5DD0AE-F856-4FBB-B064-2772AD9CDE70}" type="pres">
      <dgm:prSet presAssocID="{6C433365-9874-454F-8566-F6A6F3A7194E}" presName="rootConnector" presStyleLbl="node2" presStyleIdx="0" presStyleCnt="5"/>
      <dgm:spPr/>
    </dgm:pt>
    <dgm:pt modelId="{F8D2452C-5D20-4C7B-A5C1-4B8C39AECBB4}" type="pres">
      <dgm:prSet presAssocID="{6C433365-9874-454F-8566-F6A6F3A7194E}" presName="hierChild4" presStyleCnt="0"/>
      <dgm:spPr/>
    </dgm:pt>
    <dgm:pt modelId="{D899005A-F63B-4A8A-8C3C-47E2C970C879}" type="pres">
      <dgm:prSet presAssocID="{6C433365-9874-454F-8566-F6A6F3A7194E}" presName="hierChild5" presStyleCnt="0"/>
      <dgm:spPr/>
    </dgm:pt>
    <dgm:pt modelId="{EB7A7A82-F7E1-43F3-BEF3-41ED5A310D6E}" type="pres">
      <dgm:prSet presAssocID="{7382DCB0-48D9-4348-A880-711F999D007E}" presName="Name37" presStyleLbl="parChTrans1D2" presStyleIdx="1" presStyleCnt="6"/>
      <dgm:spPr/>
    </dgm:pt>
    <dgm:pt modelId="{20C26120-BC6D-467C-9C76-B9AEDE266815}" type="pres">
      <dgm:prSet presAssocID="{101B45C5-D527-4A7E-8041-13E678C15231}" presName="hierRoot2" presStyleCnt="0">
        <dgm:presLayoutVars>
          <dgm:hierBranch val="init"/>
        </dgm:presLayoutVars>
      </dgm:prSet>
      <dgm:spPr/>
    </dgm:pt>
    <dgm:pt modelId="{A80D5B1C-B078-4451-928C-94D94D884DAF}" type="pres">
      <dgm:prSet presAssocID="{101B45C5-D527-4A7E-8041-13E678C15231}" presName="rootComposite" presStyleCnt="0"/>
      <dgm:spPr/>
    </dgm:pt>
    <dgm:pt modelId="{1375B15C-168C-4277-B7FE-00012CAB552D}" type="pres">
      <dgm:prSet presAssocID="{101B45C5-D527-4A7E-8041-13E678C15231}" presName="rootText" presStyleLbl="node2" presStyleIdx="1" presStyleCnt="5" custScaleX="110410" custScaleY="174148" custLinFactNeighborX="-1364">
        <dgm:presLayoutVars>
          <dgm:chPref val="3"/>
        </dgm:presLayoutVars>
      </dgm:prSet>
      <dgm:spPr/>
    </dgm:pt>
    <dgm:pt modelId="{6EE3778B-9F6E-493B-AFF7-6B234CE37E06}" type="pres">
      <dgm:prSet presAssocID="{101B45C5-D527-4A7E-8041-13E678C15231}" presName="rootConnector" presStyleLbl="node2" presStyleIdx="1" presStyleCnt="5"/>
      <dgm:spPr/>
    </dgm:pt>
    <dgm:pt modelId="{4D5B94E1-605D-4CBA-9A86-EAF675BCB35C}" type="pres">
      <dgm:prSet presAssocID="{101B45C5-D527-4A7E-8041-13E678C15231}" presName="hierChild4" presStyleCnt="0"/>
      <dgm:spPr/>
    </dgm:pt>
    <dgm:pt modelId="{7D3CBD16-3B5D-4715-856E-8AB0CE4323D6}" type="pres">
      <dgm:prSet presAssocID="{101B45C5-D527-4A7E-8041-13E678C15231}" presName="hierChild5" presStyleCnt="0"/>
      <dgm:spPr/>
    </dgm:pt>
    <dgm:pt modelId="{105A28FB-3736-4DB9-B463-EF732F706AA8}" type="pres">
      <dgm:prSet presAssocID="{DFB367F9-399F-437E-B14C-A540FE180022}" presName="Name37" presStyleLbl="parChTrans1D2" presStyleIdx="2" presStyleCnt="6"/>
      <dgm:spPr/>
    </dgm:pt>
    <dgm:pt modelId="{FEEBD9C4-230B-404B-B27D-25A004181A04}" type="pres">
      <dgm:prSet presAssocID="{7CC73E91-9B63-4CBA-BDE6-D073707BC5C2}" presName="hierRoot2" presStyleCnt="0">
        <dgm:presLayoutVars>
          <dgm:hierBranch val="init"/>
        </dgm:presLayoutVars>
      </dgm:prSet>
      <dgm:spPr/>
    </dgm:pt>
    <dgm:pt modelId="{6AA415EB-0647-49DB-95BE-6E0436754260}" type="pres">
      <dgm:prSet presAssocID="{7CC73E91-9B63-4CBA-BDE6-D073707BC5C2}" presName="rootComposite" presStyleCnt="0"/>
      <dgm:spPr/>
    </dgm:pt>
    <dgm:pt modelId="{D6E8A5F2-0AC7-45D5-8286-B92117A4DDC5}" type="pres">
      <dgm:prSet presAssocID="{7CC73E91-9B63-4CBA-BDE6-D073707BC5C2}" presName="rootText" presStyleLbl="node2" presStyleIdx="2" presStyleCnt="5" custScaleX="111588" custScaleY="174148" custLinFactNeighborX="-1364">
        <dgm:presLayoutVars>
          <dgm:chPref val="3"/>
        </dgm:presLayoutVars>
      </dgm:prSet>
      <dgm:spPr/>
    </dgm:pt>
    <dgm:pt modelId="{495A3D9D-A122-457E-B266-3E030FE55D22}" type="pres">
      <dgm:prSet presAssocID="{7CC73E91-9B63-4CBA-BDE6-D073707BC5C2}" presName="rootConnector" presStyleLbl="node2" presStyleIdx="2" presStyleCnt="5"/>
      <dgm:spPr/>
    </dgm:pt>
    <dgm:pt modelId="{028FF55D-B30B-4B37-822C-0AD93BFC482B}" type="pres">
      <dgm:prSet presAssocID="{7CC73E91-9B63-4CBA-BDE6-D073707BC5C2}" presName="hierChild4" presStyleCnt="0"/>
      <dgm:spPr/>
    </dgm:pt>
    <dgm:pt modelId="{EEB006F0-DB83-47C1-BC5A-83D6A9A0B0DF}" type="pres">
      <dgm:prSet presAssocID="{7CC73E91-9B63-4CBA-BDE6-D073707BC5C2}" presName="hierChild5" presStyleCnt="0"/>
      <dgm:spPr/>
    </dgm:pt>
    <dgm:pt modelId="{6E665868-1603-43C2-BCFA-12C33FCE0E0E}" type="pres">
      <dgm:prSet presAssocID="{09FF8C02-0D84-4524-9477-DC4621D4C6B9}" presName="Name37" presStyleLbl="parChTrans1D2" presStyleIdx="3" presStyleCnt="6"/>
      <dgm:spPr/>
    </dgm:pt>
    <dgm:pt modelId="{0288DFAF-8893-4419-B445-7A07B175134D}" type="pres">
      <dgm:prSet presAssocID="{3EBD7C12-BF9C-4CEF-84E8-1898D29A000A}" presName="hierRoot2" presStyleCnt="0">
        <dgm:presLayoutVars>
          <dgm:hierBranch val="init"/>
        </dgm:presLayoutVars>
      </dgm:prSet>
      <dgm:spPr/>
    </dgm:pt>
    <dgm:pt modelId="{F17384E9-B588-4BEF-9639-C0065C267FBD}" type="pres">
      <dgm:prSet presAssocID="{3EBD7C12-BF9C-4CEF-84E8-1898D29A000A}" presName="rootComposite" presStyleCnt="0"/>
      <dgm:spPr/>
    </dgm:pt>
    <dgm:pt modelId="{E71B571E-EBD9-4F4A-AA5A-938CDA30EC64}" type="pres">
      <dgm:prSet presAssocID="{3EBD7C12-BF9C-4CEF-84E8-1898D29A000A}" presName="rootText" presStyleLbl="node2" presStyleIdx="3" presStyleCnt="5" custScaleX="128585" custScaleY="174148">
        <dgm:presLayoutVars>
          <dgm:chPref val="3"/>
        </dgm:presLayoutVars>
      </dgm:prSet>
      <dgm:spPr/>
    </dgm:pt>
    <dgm:pt modelId="{E8DACBD4-6142-4374-8C32-789CE8499143}" type="pres">
      <dgm:prSet presAssocID="{3EBD7C12-BF9C-4CEF-84E8-1898D29A000A}" presName="rootConnector" presStyleLbl="node2" presStyleIdx="3" presStyleCnt="5"/>
      <dgm:spPr/>
    </dgm:pt>
    <dgm:pt modelId="{234F1A64-5356-43ED-9871-48DAB2E991D2}" type="pres">
      <dgm:prSet presAssocID="{3EBD7C12-BF9C-4CEF-84E8-1898D29A000A}" presName="hierChild4" presStyleCnt="0"/>
      <dgm:spPr/>
    </dgm:pt>
    <dgm:pt modelId="{DF213682-C1DE-4577-BF1B-40AA4A0716DA}" type="pres">
      <dgm:prSet presAssocID="{3EBD7C12-BF9C-4CEF-84E8-1898D29A000A}" presName="hierChild5" presStyleCnt="0"/>
      <dgm:spPr/>
    </dgm:pt>
    <dgm:pt modelId="{209BFDC9-E0BE-46F3-A5E4-E3707E74FEFE}" type="pres">
      <dgm:prSet presAssocID="{3D3A05C4-EF56-43E8-973D-A0CB6E4F7F67}" presName="Name37" presStyleLbl="parChTrans1D2" presStyleIdx="4" presStyleCnt="6"/>
      <dgm:spPr/>
    </dgm:pt>
    <dgm:pt modelId="{CC3BE4FA-CF6F-46B3-8C13-B499E0461575}" type="pres">
      <dgm:prSet presAssocID="{37C7FCE6-9A4B-4890-A18D-A3D6E247F033}" presName="hierRoot2" presStyleCnt="0">
        <dgm:presLayoutVars>
          <dgm:hierBranch val="init"/>
        </dgm:presLayoutVars>
      </dgm:prSet>
      <dgm:spPr/>
    </dgm:pt>
    <dgm:pt modelId="{B82DDD40-469C-4859-92AE-5491A5605F99}" type="pres">
      <dgm:prSet presAssocID="{37C7FCE6-9A4B-4890-A18D-A3D6E247F033}" presName="rootComposite" presStyleCnt="0"/>
      <dgm:spPr/>
    </dgm:pt>
    <dgm:pt modelId="{BF9D927F-BD68-41C1-8A3B-43E344D30A04}" type="pres">
      <dgm:prSet presAssocID="{37C7FCE6-9A4B-4890-A18D-A3D6E247F033}" presName="rootText" presStyleLbl="node2" presStyleIdx="4" presStyleCnt="5" custScaleX="116047" custScaleY="174148">
        <dgm:presLayoutVars>
          <dgm:chPref val="3"/>
        </dgm:presLayoutVars>
      </dgm:prSet>
      <dgm:spPr/>
    </dgm:pt>
    <dgm:pt modelId="{9369BA38-9098-4E7F-8D83-EF43D61F7F38}" type="pres">
      <dgm:prSet presAssocID="{37C7FCE6-9A4B-4890-A18D-A3D6E247F033}" presName="rootConnector" presStyleLbl="node2" presStyleIdx="4" presStyleCnt="5"/>
      <dgm:spPr/>
    </dgm:pt>
    <dgm:pt modelId="{0AE979E2-09F9-4463-ACCA-E5B038FDBDC7}" type="pres">
      <dgm:prSet presAssocID="{37C7FCE6-9A4B-4890-A18D-A3D6E247F033}" presName="hierChild4" presStyleCnt="0"/>
      <dgm:spPr/>
    </dgm:pt>
    <dgm:pt modelId="{FA242359-8805-4CD3-AE25-7CF41505BBC8}" type="pres">
      <dgm:prSet presAssocID="{37C7FCE6-9A4B-4890-A18D-A3D6E247F033}" presName="hierChild5" presStyleCnt="0"/>
      <dgm:spPr/>
    </dgm:pt>
    <dgm:pt modelId="{AB0E5FDA-FC68-44D9-A6FD-16B991078EF1}" type="pres">
      <dgm:prSet presAssocID="{E14F71B5-3DFF-4804-B28F-FB8853246453}" presName="hierChild3" presStyleCnt="0"/>
      <dgm:spPr/>
    </dgm:pt>
    <dgm:pt modelId="{949A5B0D-AC4F-40C7-BC6B-406289C2D605}" type="pres">
      <dgm:prSet presAssocID="{D1552B3F-3DEF-4A90-B906-1700AD5286F6}" presName="Name111" presStyleLbl="parChTrans1D2" presStyleIdx="5" presStyleCnt="6"/>
      <dgm:spPr/>
    </dgm:pt>
    <dgm:pt modelId="{C52D1DCC-9130-403B-A6F5-C83BA7485B6F}" type="pres">
      <dgm:prSet presAssocID="{CA82D00F-F007-4C9C-B4CF-095FA0C7404D}" presName="hierRoot3" presStyleCnt="0">
        <dgm:presLayoutVars>
          <dgm:hierBranch val="init"/>
        </dgm:presLayoutVars>
      </dgm:prSet>
      <dgm:spPr/>
    </dgm:pt>
    <dgm:pt modelId="{6A0C6AD5-6F45-4F2C-91DC-57CABDF5C714}" type="pres">
      <dgm:prSet presAssocID="{CA82D00F-F007-4C9C-B4CF-095FA0C7404D}" presName="rootComposite3" presStyleCnt="0"/>
      <dgm:spPr/>
    </dgm:pt>
    <dgm:pt modelId="{0F629ACF-E85C-4C19-B61E-3250C5F131E3}" type="pres">
      <dgm:prSet presAssocID="{CA82D00F-F007-4C9C-B4CF-095FA0C7404D}" presName="rootText3" presStyleLbl="asst1" presStyleIdx="0" presStyleCnt="1" custScaleX="269299" custScaleY="163438" custLinFactNeighborX="-13945" custLinFactNeighborY="-39543">
        <dgm:presLayoutVars>
          <dgm:chPref val="3"/>
        </dgm:presLayoutVars>
      </dgm:prSet>
      <dgm:spPr/>
    </dgm:pt>
    <dgm:pt modelId="{2F9BFCFB-AE1C-493F-9D14-31728C63D1DE}" type="pres">
      <dgm:prSet presAssocID="{CA82D00F-F007-4C9C-B4CF-095FA0C7404D}" presName="rootConnector3" presStyleLbl="asst1" presStyleIdx="0" presStyleCnt="1"/>
      <dgm:spPr/>
    </dgm:pt>
    <dgm:pt modelId="{621D5216-2686-46F8-ABD1-CBDA4682A64B}" type="pres">
      <dgm:prSet presAssocID="{CA82D00F-F007-4C9C-B4CF-095FA0C7404D}" presName="hierChild6" presStyleCnt="0"/>
      <dgm:spPr/>
    </dgm:pt>
    <dgm:pt modelId="{A437828A-F2C5-4DD8-B3AB-51EBC859AC2D}" type="pres">
      <dgm:prSet presAssocID="{CA82D00F-F007-4C9C-B4CF-095FA0C7404D}" presName="hierChild7" presStyleCnt="0"/>
      <dgm:spPr/>
    </dgm:pt>
  </dgm:ptLst>
  <dgm:cxnLst>
    <dgm:cxn modelId="{EFA6A402-0112-4BE5-ADD0-79C3196E2217}" type="presOf" srcId="{6C433365-9874-454F-8566-F6A6F3A7194E}" destId="{AA5DD0AE-F856-4FBB-B064-2772AD9CDE70}" srcOrd="1" destOrd="0" presId="urn:microsoft.com/office/officeart/2005/8/layout/orgChart1"/>
    <dgm:cxn modelId="{EC4C1706-EEDF-4127-9682-DA7E41B92C52}" srcId="{1B588239-664F-4D80-BEA5-3A93A5AD8CAA}" destId="{E14F71B5-3DFF-4804-B28F-FB8853246453}" srcOrd="0" destOrd="0" parTransId="{ABBDFF54-7A0F-4155-BFC1-86E27B4927B7}" sibTransId="{653FF1A0-39A1-41CF-9256-A90C18437932}"/>
    <dgm:cxn modelId="{6CC63B0D-7899-470F-BB93-3160723CD81D}" type="presOf" srcId="{7CC73E91-9B63-4CBA-BDE6-D073707BC5C2}" destId="{495A3D9D-A122-457E-B266-3E030FE55D22}" srcOrd="1" destOrd="0" presId="urn:microsoft.com/office/officeart/2005/8/layout/orgChart1"/>
    <dgm:cxn modelId="{4E7F510E-66A1-4AD2-875A-4FE659A57D10}" type="presOf" srcId="{1B588239-664F-4D80-BEA5-3A93A5AD8CAA}" destId="{DFF20592-F9D7-49B1-BD70-276F66E97EF4}" srcOrd="0" destOrd="0" presId="urn:microsoft.com/office/officeart/2005/8/layout/orgChart1"/>
    <dgm:cxn modelId="{E6202913-8BC2-4309-9021-3174953F8A03}" type="presOf" srcId="{3EBD7C12-BF9C-4CEF-84E8-1898D29A000A}" destId="{E71B571E-EBD9-4F4A-AA5A-938CDA30EC64}" srcOrd="0" destOrd="0" presId="urn:microsoft.com/office/officeart/2005/8/layout/orgChart1"/>
    <dgm:cxn modelId="{91C3AD13-D6AC-48A2-856A-DF6C614622CE}" type="presOf" srcId="{3D3A05C4-EF56-43E8-973D-A0CB6E4F7F67}" destId="{209BFDC9-E0BE-46F3-A5E4-E3707E74FEFE}" srcOrd="0" destOrd="0" presId="urn:microsoft.com/office/officeart/2005/8/layout/orgChart1"/>
    <dgm:cxn modelId="{47FB7D18-8EF2-4A70-A26B-F246DF42F32F}" srcId="{E14F71B5-3DFF-4804-B28F-FB8853246453}" destId="{37C7FCE6-9A4B-4890-A18D-A3D6E247F033}" srcOrd="5" destOrd="0" parTransId="{3D3A05C4-EF56-43E8-973D-A0CB6E4F7F67}" sibTransId="{C50F640C-408D-4F75-B508-81EA84AA36E1}"/>
    <dgm:cxn modelId="{B7A24D25-0759-4732-B065-403E167A9C25}" type="presOf" srcId="{7CC73E91-9B63-4CBA-BDE6-D073707BC5C2}" destId="{D6E8A5F2-0AC7-45D5-8286-B92117A4DDC5}" srcOrd="0" destOrd="0" presId="urn:microsoft.com/office/officeart/2005/8/layout/orgChart1"/>
    <dgm:cxn modelId="{A820232B-AD3A-4B79-BEF4-E873585FFED9}" type="presOf" srcId="{37C7FCE6-9A4B-4890-A18D-A3D6E247F033}" destId="{9369BA38-9098-4E7F-8D83-EF43D61F7F38}" srcOrd="1" destOrd="0" presId="urn:microsoft.com/office/officeart/2005/8/layout/orgChart1"/>
    <dgm:cxn modelId="{DBABAD31-7A1D-4A34-BFB7-D15E8E87E488}" type="presOf" srcId="{7382DCB0-48D9-4348-A880-711F999D007E}" destId="{EB7A7A82-F7E1-43F3-BEF3-41ED5A310D6E}" srcOrd="0" destOrd="0" presId="urn:microsoft.com/office/officeart/2005/8/layout/orgChart1"/>
    <dgm:cxn modelId="{67C02E35-4AB0-4D02-BBD5-61C26321AE09}" srcId="{E14F71B5-3DFF-4804-B28F-FB8853246453}" destId="{3EBD7C12-BF9C-4CEF-84E8-1898D29A000A}" srcOrd="4" destOrd="0" parTransId="{09FF8C02-0D84-4524-9477-DC4621D4C6B9}" sibTransId="{353F06CF-1901-4535-ABE9-BC8CF0293149}"/>
    <dgm:cxn modelId="{4FFC953A-37F0-4DBE-97DC-02ADFE400FA2}" type="presOf" srcId="{DFB367F9-399F-437E-B14C-A540FE180022}" destId="{105A28FB-3736-4DB9-B463-EF732F706AA8}" srcOrd="0" destOrd="0" presId="urn:microsoft.com/office/officeart/2005/8/layout/orgChart1"/>
    <dgm:cxn modelId="{287A9B54-EEC9-49EC-BFE5-EC6DFAB5EDD7}" type="presOf" srcId="{3EBD7C12-BF9C-4CEF-84E8-1898D29A000A}" destId="{E8DACBD4-6142-4374-8C32-789CE8499143}" srcOrd="1" destOrd="0" presId="urn:microsoft.com/office/officeart/2005/8/layout/orgChart1"/>
    <dgm:cxn modelId="{859B9F5A-BD54-4FA8-9EF8-062B5961EF5E}" srcId="{E14F71B5-3DFF-4804-B28F-FB8853246453}" destId="{7CC73E91-9B63-4CBA-BDE6-D073707BC5C2}" srcOrd="3" destOrd="0" parTransId="{DFB367F9-399F-437E-B14C-A540FE180022}" sibTransId="{BE669E02-221F-437D-9631-024C0A50A941}"/>
    <dgm:cxn modelId="{1815BA81-7E50-429C-B4D9-1AB73B411584}" type="presOf" srcId="{E14F71B5-3DFF-4804-B28F-FB8853246453}" destId="{1EFBA291-390A-48E6-BD49-7F3E066E2EA5}" srcOrd="1" destOrd="0" presId="urn:microsoft.com/office/officeart/2005/8/layout/orgChart1"/>
    <dgm:cxn modelId="{CFE96692-C642-4534-8444-0A9B85A2E44A}" type="presOf" srcId="{6C433365-9874-454F-8566-F6A6F3A7194E}" destId="{6272D0A8-8AD8-4463-9F2F-6361269232D3}" srcOrd="0" destOrd="0" presId="urn:microsoft.com/office/officeart/2005/8/layout/orgChart1"/>
    <dgm:cxn modelId="{C62D0B9B-2652-4134-B6D5-C260ABC9B9B9}" type="presOf" srcId="{D1552B3F-3DEF-4A90-B906-1700AD5286F6}" destId="{949A5B0D-AC4F-40C7-BC6B-406289C2D605}" srcOrd="0" destOrd="0" presId="urn:microsoft.com/office/officeart/2005/8/layout/orgChart1"/>
    <dgm:cxn modelId="{B571F2A5-FAB3-4E2C-B3D5-A00A5404BCF9}" type="presOf" srcId="{37C7FCE6-9A4B-4890-A18D-A3D6E247F033}" destId="{BF9D927F-BD68-41C1-8A3B-43E344D30A04}" srcOrd="0" destOrd="0" presId="urn:microsoft.com/office/officeart/2005/8/layout/orgChart1"/>
    <dgm:cxn modelId="{CF8925B3-7353-40D1-9154-80819F9CC353}" type="presOf" srcId="{101B45C5-D527-4A7E-8041-13E678C15231}" destId="{6EE3778B-9F6E-493B-AFF7-6B234CE37E06}" srcOrd="1" destOrd="0" presId="urn:microsoft.com/office/officeart/2005/8/layout/orgChart1"/>
    <dgm:cxn modelId="{BDCD31C2-4B9E-4776-8D0C-B9879E2A4152}" type="presOf" srcId="{CA82D00F-F007-4C9C-B4CF-095FA0C7404D}" destId="{0F629ACF-E85C-4C19-B61E-3250C5F131E3}" srcOrd="0" destOrd="0" presId="urn:microsoft.com/office/officeart/2005/8/layout/orgChart1"/>
    <dgm:cxn modelId="{FF524DCC-ACE6-4618-9D88-CE770B052D18}" srcId="{E14F71B5-3DFF-4804-B28F-FB8853246453}" destId="{CA82D00F-F007-4C9C-B4CF-095FA0C7404D}" srcOrd="0" destOrd="0" parTransId="{D1552B3F-3DEF-4A90-B906-1700AD5286F6}" sibTransId="{FA35FEA2-3111-4FDA-876E-7DFB54AD7FD4}"/>
    <dgm:cxn modelId="{BC6F72CC-F044-4766-ADC9-44F77132CBEC}" type="presOf" srcId="{101B45C5-D527-4A7E-8041-13E678C15231}" destId="{1375B15C-168C-4277-B7FE-00012CAB552D}" srcOrd="0" destOrd="0" presId="urn:microsoft.com/office/officeart/2005/8/layout/orgChart1"/>
    <dgm:cxn modelId="{F95288D4-1A59-4C0B-8BCD-4240AAD80BAD}" type="presOf" srcId="{E14F71B5-3DFF-4804-B28F-FB8853246453}" destId="{B4C02F65-7473-4F55-BB01-96118CCE1778}" srcOrd="0" destOrd="0" presId="urn:microsoft.com/office/officeart/2005/8/layout/orgChart1"/>
    <dgm:cxn modelId="{CD179BDE-6A94-4479-83C8-78E91137E03F}" srcId="{E14F71B5-3DFF-4804-B28F-FB8853246453}" destId="{6C433365-9874-454F-8566-F6A6F3A7194E}" srcOrd="1" destOrd="0" parTransId="{A591A891-EBCD-4DE4-A85C-61D54A23BB86}" sibTransId="{FB25C531-8056-4C42-BAAE-D1F018E54C48}"/>
    <dgm:cxn modelId="{7F0702E2-B19F-4841-A07E-1637A773FBF2}" type="presOf" srcId="{CA82D00F-F007-4C9C-B4CF-095FA0C7404D}" destId="{2F9BFCFB-AE1C-493F-9D14-31728C63D1DE}" srcOrd="1" destOrd="0" presId="urn:microsoft.com/office/officeart/2005/8/layout/orgChart1"/>
    <dgm:cxn modelId="{54D3E2E6-83A9-4AB9-A146-A3132B857A57}" type="presOf" srcId="{A591A891-EBCD-4DE4-A85C-61D54A23BB86}" destId="{F3A5F3EE-F521-4FDB-BF45-97BFA999B9BB}" srcOrd="0" destOrd="0" presId="urn:microsoft.com/office/officeart/2005/8/layout/orgChart1"/>
    <dgm:cxn modelId="{FBC38CEC-0AE8-44AB-AFF5-D63004A47FB8}" srcId="{E14F71B5-3DFF-4804-B28F-FB8853246453}" destId="{101B45C5-D527-4A7E-8041-13E678C15231}" srcOrd="2" destOrd="0" parTransId="{7382DCB0-48D9-4348-A880-711F999D007E}" sibTransId="{AF5058AA-F041-456D-BD3D-6561735CCAC9}"/>
    <dgm:cxn modelId="{002117FE-E6C0-4374-BF37-9AD296C1FB16}" type="presOf" srcId="{09FF8C02-0D84-4524-9477-DC4621D4C6B9}" destId="{6E665868-1603-43C2-BCFA-12C33FCE0E0E}" srcOrd="0" destOrd="0" presId="urn:microsoft.com/office/officeart/2005/8/layout/orgChart1"/>
    <dgm:cxn modelId="{A8E6CD83-C483-4DD6-98A0-1551E8904848}" type="presParOf" srcId="{DFF20592-F9D7-49B1-BD70-276F66E97EF4}" destId="{50C00C37-FAAA-44F8-9D87-FC36050EB2E3}" srcOrd="0" destOrd="0" presId="urn:microsoft.com/office/officeart/2005/8/layout/orgChart1"/>
    <dgm:cxn modelId="{BF6A7BFE-4650-479D-AD25-E30A6EA82AE6}" type="presParOf" srcId="{50C00C37-FAAA-44F8-9D87-FC36050EB2E3}" destId="{3BCCE481-8F6D-43E9-8F09-0D1965DE5EFB}" srcOrd="0" destOrd="0" presId="urn:microsoft.com/office/officeart/2005/8/layout/orgChart1"/>
    <dgm:cxn modelId="{BC972F30-3F6A-4D92-AF91-D491EE3D8A81}" type="presParOf" srcId="{3BCCE481-8F6D-43E9-8F09-0D1965DE5EFB}" destId="{B4C02F65-7473-4F55-BB01-96118CCE1778}" srcOrd="0" destOrd="0" presId="urn:microsoft.com/office/officeart/2005/8/layout/orgChart1"/>
    <dgm:cxn modelId="{F7EC31B7-1470-448A-AE9D-205140BD9C28}" type="presParOf" srcId="{3BCCE481-8F6D-43E9-8F09-0D1965DE5EFB}" destId="{1EFBA291-390A-48E6-BD49-7F3E066E2EA5}" srcOrd="1" destOrd="0" presId="urn:microsoft.com/office/officeart/2005/8/layout/orgChart1"/>
    <dgm:cxn modelId="{9395196D-D96E-4A03-BD86-6940B5A10629}" type="presParOf" srcId="{50C00C37-FAAA-44F8-9D87-FC36050EB2E3}" destId="{E942842B-A309-4905-931C-5905E05A976F}" srcOrd="1" destOrd="0" presId="urn:microsoft.com/office/officeart/2005/8/layout/orgChart1"/>
    <dgm:cxn modelId="{3D94CA26-79AF-45AD-A2FB-E9DD2C7AD896}" type="presParOf" srcId="{E942842B-A309-4905-931C-5905E05A976F}" destId="{F3A5F3EE-F521-4FDB-BF45-97BFA999B9BB}" srcOrd="0" destOrd="0" presId="urn:microsoft.com/office/officeart/2005/8/layout/orgChart1"/>
    <dgm:cxn modelId="{B4BD1900-2C7B-4108-B61C-1A22463F5F78}" type="presParOf" srcId="{E942842B-A309-4905-931C-5905E05A976F}" destId="{5B7070ED-C12A-4652-B42E-5C57E97961BD}" srcOrd="1" destOrd="0" presId="urn:microsoft.com/office/officeart/2005/8/layout/orgChart1"/>
    <dgm:cxn modelId="{06C5BC43-8065-4B24-87AF-59C4A6427672}" type="presParOf" srcId="{5B7070ED-C12A-4652-B42E-5C57E97961BD}" destId="{0ACAF531-6849-4091-9F81-7DE37E742816}" srcOrd="0" destOrd="0" presId="urn:microsoft.com/office/officeart/2005/8/layout/orgChart1"/>
    <dgm:cxn modelId="{6D031A32-10A0-45C6-A6A8-6154345BDF5B}" type="presParOf" srcId="{0ACAF531-6849-4091-9F81-7DE37E742816}" destId="{6272D0A8-8AD8-4463-9F2F-6361269232D3}" srcOrd="0" destOrd="0" presId="urn:microsoft.com/office/officeart/2005/8/layout/orgChart1"/>
    <dgm:cxn modelId="{D866EEA3-82AF-43FD-86EC-F854E049C762}" type="presParOf" srcId="{0ACAF531-6849-4091-9F81-7DE37E742816}" destId="{AA5DD0AE-F856-4FBB-B064-2772AD9CDE70}" srcOrd="1" destOrd="0" presId="urn:microsoft.com/office/officeart/2005/8/layout/orgChart1"/>
    <dgm:cxn modelId="{EECC5BC2-ECFE-4F13-8CD4-C426850CF93A}" type="presParOf" srcId="{5B7070ED-C12A-4652-B42E-5C57E97961BD}" destId="{F8D2452C-5D20-4C7B-A5C1-4B8C39AECBB4}" srcOrd="1" destOrd="0" presId="urn:microsoft.com/office/officeart/2005/8/layout/orgChart1"/>
    <dgm:cxn modelId="{484225D3-9B71-48B6-A243-49B3E16CD012}" type="presParOf" srcId="{5B7070ED-C12A-4652-B42E-5C57E97961BD}" destId="{D899005A-F63B-4A8A-8C3C-47E2C970C879}" srcOrd="2" destOrd="0" presId="urn:microsoft.com/office/officeart/2005/8/layout/orgChart1"/>
    <dgm:cxn modelId="{6CAF2C2C-8776-4A33-898B-3B1A24B408FB}" type="presParOf" srcId="{E942842B-A309-4905-931C-5905E05A976F}" destId="{EB7A7A82-F7E1-43F3-BEF3-41ED5A310D6E}" srcOrd="2" destOrd="0" presId="urn:microsoft.com/office/officeart/2005/8/layout/orgChart1"/>
    <dgm:cxn modelId="{05626983-120D-43DE-9295-F2B80A69923B}" type="presParOf" srcId="{E942842B-A309-4905-931C-5905E05A976F}" destId="{20C26120-BC6D-467C-9C76-B9AEDE266815}" srcOrd="3" destOrd="0" presId="urn:microsoft.com/office/officeart/2005/8/layout/orgChart1"/>
    <dgm:cxn modelId="{A5200804-0B38-49F9-85AC-03BC70FAAA6C}" type="presParOf" srcId="{20C26120-BC6D-467C-9C76-B9AEDE266815}" destId="{A80D5B1C-B078-4451-928C-94D94D884DAF}" srcOrd="0" destOrd="0" presId="urn:microsoft.com/office/officeart/2005/8/layout/orgChart1"/>
    <dgm:cxn modelId="{018EAAA0-2EFD-430E-97B1-022DDE032D77}" type="presParOf" srcId="{A80D5B1C-B078-4451-928C-94D94D884DAF}" destId="{1375B15C-168C-4277-B7FE-00012CAB552D}" srcOrd="0" destOrd="0" presId="urn:microsoft.com/office/officeart/2005/8/layout/orgChart1"/>
    <dgm:cxn modelId="{01336CD2-FD06-446D-992B-7B85FCDFF45C}" type="presParOf" srcId="{A80D5B1C-B078-4451-928C-94D94D884DAF}" destId="{6EE3778B-9F6E-493B-AFF7-6B234CE37E06}" srcOrd="1" destOrd="0" presId="urn:microsoft.com/office/officeart/2005/8/layout/orgChart1"/>
    <dgm:cxn modelId="{868F7DDB-958C-4CC2-B72A-65AB05BEE305}" type="presParOf" srcId="{20C26120-BC6D-467C-9C76-B9AEDE266815}" destId="{4D5B94E1-605D-4CBA-9A86-EAF675BCB35C}" srcOrd="1" destOrd="0" presId="urn:microsoft.com/office/officeart/2005/8/layout/orgChart1"/>
    <dgm:cxn modelId="{01E2F8EE-3995-47BA-8620-20CB36D80B37}" type="presParOf" srcId="{20C26120-BC6D-467C-9C76-B9AEDE266815}" destId="{7D3CBD16-3B5D-4715-856E-8AB0CE4323D6}" srcOrd="2" destOrd="0" presId="urn:microsoft.com/office/officeart/2005/8/layout/orgChart1"/>
    <dgm:cxn modelId="{23D04EFD-8D79-4237-B845-8FB69F059E9A}" type="presParOf" srcId="{E942842B-A309-4905-931C-5905E05A976F}" destId="{105A28FB-3736-4DB9-B463-EF732F706AA8}" srcOrd="4" destOrd="0" presId="urn:microsoft.com/office/officeart/2005/8/layout/orgChart1"/>
    <dgm:cxn modelId="{19887ADB-CF7C-4205-BF51-06D3444A0EC6}" type="presParOf" srcId="{E942842B-A309-4905-931C-5905E05A976F}" destId="{FEEBD9C4-230B-404B-B27D-25A004181A04}" srcOrd="5" destOrd="0" presId="urn:microsoft.com/office/officeart/2005/8/layout/orgChart1"/>
    <dgm:cxn modelId="{961E00B6-C2FF-4526-B81C-6A47D7256A52}" type="presParOf" srcId="{FEEBD9C4-230B-404B-B27D-25A004181A04}" destId="{6AA415EB-0647-49DB-95BE-6E0436754260}" srcOrd="0" destOrd="0" presId="urn:microsoft.com/office/officeart/2005/8/layout/orgChart1"/>
    <dgm:cxn modelId="{4D3D9A4B-79F2-457D-8D17-C4432F70F2A0}" type="presParOf" srcId="{6AA415EB-0647-49DB-95BE-6E0436754260}" destId="{D6E8A5F2-0AC7-45D5-8286-B92117A4DDC5}" srcOrd="0" destOrd="0" presId="urn:microsoft.com/office/officeart/2005/8/layout/orgChart1"/>
    <dgm:cxn modelId="{5D3BA0CF-4E30-4A78-932A-01FDCE8E76D6}" type="presParOf" srcId="{6AA415EB-0647-49DB-95BE-6E0436754260}" destId="{495A3D9D-A122-457E-B266-3E030FE55D22}" srcOrd="1" destOrd="0" presId="urn:microsoft.com/office/officeart/2005/8/layout/orgChart1"/>
    <dgm:cxn modelId="{89159109-2612-4EC1-8DBE-EC8AB445F3F7}" type="presParOf" srcId="{FEEBD9C4-230B-404B-B27D-25A004181A04}" destId="{028FF55D-B30B-4B37-822C-0AD93BFC482B}" srcOrd="1" destOrd="0" presId="urn:microsoft.com/office/officeart/2005/8/layout/orgChart1"/>
    <dgm:cxn modelId="{A9FA8B66-FE4F-4E75-A4AD-2F694F746FFC}" type="presParOf" srcId="{FEEBD9C4-230B-404B-B27D-25A004181A04}" destId="{EEB006F0-DB83-47C1-BC5A-83D6A9A0B0DF}" srcOrd="2" destOrd="0" presId="urn:microsoft.com/office/officeart/2005/8/layout/orgChart1"/>
    <dgm:cxn modelId="{D02F8B68-9DBD-449E-807D-B2EC286802E3}" type="presParOf" srcId="{E942842B-A309-4905-931C-5905E05A976F}" destId="{6E665868-1603-43C2-BCFA-12C33FCE0E0E}" srcOrd="6" destOrd="0" presId="urn:microsoft.com/office/officeart/2005/8/layout/orgChart1"/>
    <dgm:cxn modelId="{6C9090A2-84B8-4241-AEF8-3452FEBD4EF0}" type="presParOf" srcId="{E942842B-A309-4905-931C-5905E05A976F}" destId="{0288DFAF-8893-4419-B445-7A07B175134D}" srcOrd="7" destOrd="0" presId="urn:microsoft.com/office/officeart/2005/8/layout/orgChart1"/>
    <dgm:cxn modelId="{2FF84E0B-9525-4367-8818-CF46C40C2265}" type="presParOf" srcId="{0288DFAF-8893-4419-B445-7A07B175134D}" destId="{F17384E9-B588-4BEF-9639-C0065C267FBD}" srcOrd="0" destOrd="0" presId="urn:microsoft.com/office/officeart/2005/8/layout/orgChart1"/>
    <dgm:cxn modelId="{0302DE34-9B38-4C01-BF60-D3F4C5451286}" type="presParOf" srcId="{F17384E9-B588-4BEF-9639-C0065C267FBD}" destId="{E71B571E-EBD9-4F4A-AA5A-938CDA30EC64}" srcOrd="0" destOrd="0" presId="urn:microsoft.com/office/officeart/2005/8/layout/orgChart1"/>
    <dgm:cxn modelId="{D496CAF1-0E87-48D9-A06F-8030C8E4D513}" type="presParOf" srcId="{F17384E9-B588-4BEF-9639-C0065C267FBD}" destId="{E8DACBD4-6142-4374-8C32-789CE8499143}" srcOrd="1" destOrd="0" presId="urn:microsoft.com/office/officeart/2005/8/layout/orgChart1"/>
    <dgm:cxn modelId="{E13A66D4-B3E2-448A-AE04-8795EBBF6BE0}" type="presParOf" srcId="{0288DFAF-8893-4419-B445-7A07B175134D}" destId="{234F1A64-5356-43ED-9871-48DAB2E991D2}" srcOrd="1" destOrd="0" presId="urn:microsoft.com/office/officeart/2005/8/layout/orgChart1"/>
    <dgm:cxn modelId="{D19C50AE-E3BE-4CA4-8325-B0F059EE4BD3}" type="presParOf" srcId="{0288DFAF-8893-4419-B445-7A07B175134D}" destId="{DF213682-C1DE-4577-BF1B-40AA4A0716DA}" srcOrd="2" destOrd="0" presId="urn:microsoft.com/office/officeart/2005/8/layout/orgChart1"/>
    <dgm:cxn modelId="{531D2846-5FDF-4765-A6A8-1C3FFDF3870E}" type="presParOf" srcId="{E942842B-A309-4905-931C-5905E05A976F}" destId="{209BFDC9-E0BE-46F3-A5E4-E3707E74FEFE}" srcOrd="8" destOrd="0" presId="urn:microsoft.com/office/officeart/2005/8/layout/orgChart1"/>
    <dgm:cxn modelId="{A6F6952D-2DBF-4AD5-B6C9-A53005EA66E2}" type="presParOf" srcId="{E942842B-A309-4905-931C-5905E05A976F}" destId="{CC3BE4FA-CF6F-46B3-8C13-B499E0461575}" srcOrd="9" destOrd="0" presId="urn:microsoft.com/office/officeart/2005/8/layout/orgChart1"/>
    <dgm:cxn modelId="{13CAA66D-1BC3-41F6-9901-A6F24C30020B}" type="presParOf" srcId="{CC3BE4FA-CF6F-46B3-8C13-B499E0461575}" destId="{B82DDD40-469C-4859-92AE-5491A5605F99}" srcOrd="0" destOrd="0" presId="urn:microsoft.com/office/officeart/2005/8/layout/orgChart1"/>
    <dgm:cxn modelId="{709A869A-AFAD-4D2F-8A93-48B7E94D666D}" type="presParOf" srcId="{B82DDD40-469C-4859-92AE-5491A5605F99}" destId="{BF9D927F-BD68-41C1-8A3B-43E344D30A04}" srcOrd="0" destOrd="0" presId="urn:microsoft.com/office/officeart/2005/8/layout/orgChart1"/>
    <dgm:cxn modelId="{8F927215-6979-41C2-8410-7B75F5FE3EC1}" type="presParOf" srcId="{B82DDD40-469C-4859-92AE-5491A5605F99}" destId="{9369BA38-9098-4E7F-8D83-EF43D61F7F38}" srcOrd="1" destOrd="0" presId="urn:microsoft.com/office/officeart/2005/8/layout/orgChart1"/>
    <dgm:cxn modelId="{1D95EE92-4F0D-4B4E-8495-A26531D790EC}" type="presParOf" srcId="{CC3BE4FA-CF6F-46B3-8C13-B499E0461575}" destId="{0AE979E2-09F9-4463-ACCA-E5B038FDBDC7}" srcOrd="1" destOrd="0" presId="urn:microsoft.com/office/officeart/2005/8/layout/orgChart1"/>
    <dgm:cxn modelId="{169C8D9F-DB3C-4C04-BA98-D46277CAF0A2}" type="presParOf" srcId="{CC3BE4FA-CF6F-46B3-8C13-B499E0461575}" destId="{FA242359-8805-4CD3-AE25-7CF41505BBC8}" srcOrd="2" destOrd="0" presId="urn:microsoft.com/office/officeart/2005/8/layout/orgChart1"/>
    <dgm:cxn modelId="{6516F2FF-665A-46A4-90A2-2E7DE55C741F}" type="presParOf" srcId="{50C00C37-FAAA-44F8-9D87-FC36050EB2E3}" destId="{AB0E5FDA-FC68-44D9-A6FD-16B991078EF1}" srcOrd="2" destOrd="0" presId="urn:microsoft.com/office/officeart/2005/8/layout/orgChart1"/>
    <dgm:cxn modelId="{A931F8B1-4D3E-4062-8EA4-19A19E7E5C93}" type="presParOf" srcId="{AB0E5FDA-FC68-44D9-A6FD-16B991078EF1}" destId="{949A5B0D-AC4F-40C7-BC6B-406289C2D605}" srcOrd="0" destOrd="0" presId="urn:microsoft.com/office/officeart/2005/8/layout/orgChart1"/>
    <dgm:cxn modelId="{4DCA171B-0C3B-4085-A653-CA7218551345}" type="presParOf" srcId="{AB0E5FDA-FC68-44D9-A6FD-16B991078EF1}" destId="{C52D1DCC-9130-403B-A6F5-C83BA7485B6F}" srcOrd="1" destOrd="0" presId="urn:microsoft.com/office/officeart/2005/8/layout/orgChart1"/>
    <dgm:cxn modelId="{02C3AAB4-644B-4F3C-B030-F941C819025C}" type="presParOf" srcId="{C52D1DCC-9130-403B-A6F5-C83BA7485B6F}" destId="{6A0C6AD5-6F45-4F2C-91DC-57CABDF5C714}" srcOrd="0" destOrd="0" presId="urn:microsoft.com/office/officeart/2005/8/layout/orgChart1"/>
    <dgm:cxn modelId="{73059144-9223-4CC4-A053-F390496B4A3C}" type="presParOf" srcId="{6A0C6AD5-6F45-4F2C-91DC-57CABDF5C714}" destId="{0F629ACF-E85C-4C19-B61E-3250C5F131E3}" srcOrd="0" destOrd="0" presId="urn:microsoft.com/office/officeart/2005/8/layout/orgChart1"/>
    <dgm:cxn modelId="{040B1FC8-BDDB-4DCE-80BB-798493AE5830}" type="presParOf" srcId="{6A0C6AD5-6F45-4F2C-91DC-57CABDF5C714}" destId="{2F9BFCFB-AE1C-493F-9D14-31728C63D1DE}" srcOrd="1" destOrd="0" presId="urn:microsoft.com/office/officeart/2005/8/layout/orgChart1"/>
    <dgm:cxn modelId="{AF65D8F8-231F-4536-A519-E9F8C5FE5A17}" type="presParOf" srcId="{C52D1DCC-9130-403B-A6F5-C83BA7485B6F}" destId="{621D5216-2686-46F8-ABD1-CBDA4682A64B}" srcOrd="1" destOrd="0" presId="urn:microsoft.com/office/officeart/2005/8/layout/orgChart1"/>
    <dgm:cxn modelId="{5E1FD793-299E-4385-BC7E-0CB2751A6644}" type="presParOf" srcId="{C52D1DCC-9130-403B-A6F5-C83BA7485B6F}" destId="{A437828A-F2C5-4DD8-B3AB-51EBC859AC2D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F11914-165D-4D5F-96B5-D31FD5C94FBD}" type="doc">
      <dgm:prSet loTypeId="urn:microsoft.com/office/officeart/2005/8/layout/process4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4CE2DFE7-F699-4ADD-BFAF-ECA8AC886242}">
      <dgm:prSet phldrT="[Текст]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b="1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проекта бюджета</a:t>
          </a:r>
          <a:endParaRPr lang="ru-RU" dirty="0">
            <a:solidFill>
              <a:srgbClr val="003300"/>
            </a:solidFill>
          </a:endParaRPr>
        </a:p>
      </dgm:t>
    </dgm:pt>
    <dgm:pt modelId="{B5470ADF-11D4-4DBA-A447-FD61ECC4CE50}" type="parTrans" cxnId="{B7776792-520C-4853-95E4-21EC068001F8}">
      <dgm:prSet/>
      <dgm:spPr/>
      <dgm:t>
        <a:bodyPr/>
        <a:lstStyle/>
        <a:p>
          <a:endParaRPr lang="ru-RU"/>
        </a:p>
      </dgm:t>
    </dgm:pt>
    <dgm:pt modelId="{1F25780C-46D1-4DF3-AD1E-1563EB15E0DF}" type="sibTrans" cxnId="{B7776792-520C-4853-95E4-21EC068001F8}">
      <dgm:prSet/>
      <dgm:spPr/>
      <dgm:t>
        <a:bodyPr/>
        <a:lstStyle/>
        <a:p>
          <a:endParaRPr lang="ru-RU"/>
        </a:p>
      </dgm:t>
    </dgm:pt>
    <dgm:pt modelId="{FF282D8C-D976-4C24-BB90-9B8CC78C50C9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9E1D63DE-9C66-46BE-8A06-9F5848CE4E13}" type="parTrans" cxnId="{2C2FC280-BCA9-4A82-AC2B-BAF3F1CB087E}">
      <dgm:prSet/>
      <dgm:spPr/>
      <dgm:t>
        <a:bodyPr/>
        <a:lstStyle/>
        <a:p>
          <a:endParaRPr lang="ru-RU"/>
        </a:p>
      </dgm:t>
    </dgm:pt>
    <dgm:pt modelId="{7AA13D5D-5430-40E7-816A-9A105F57D1F5}" type="sibTrans" cxnId="{2C2FC280-BCA9-4A82-AC2B-BAF3F1CB087E}">
      <dgm:prSet/>
      <dgm:spPr/>
      <dgm:t>
        <a:bodyPr/>
        <a:lstStyle/>
        <a:p>
          <a:endParaRPr lang="ru-RU"/>
        </a:p>
      </dgm:t>
    </dgm:pt>
    <dgm:pt modelId="{CE8B14E1-A04C-4F1A-8DF2-137838F5B19D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Исполнение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D045D135-CAF7-486C-A0B2-C5430C482581}" type="parTrans" cxnId="{153DED15-76B4-4B4C-807D-C9331BBDE19B}">
      <dgm:prSet/>
      <dgm:spPr/>
      <dgm:t>
        <a:bodyPr/>
        <a:lstStyle/>
        <a:p>
          <a:endParaRPr lang="ru-RU"/>
        </a:p>
      </dgm:t>
    </dgm:pt>
    <dgm:pt modelId="{CAFC2CBB-091A-4D3D-9409-EE0546950A88}" type="sibTrans" cxnId="{153DED15-76B4-4B4C-807D-C9331BBDE19B}">
      <dgm:prSet/>
      <dgm:spPr/>
      <dgm:t>
        <a:bodyPr/>
        <a:lstStyle/>
        <a:p>
          <a:endParaRPr lang="ru-RU"/>
        </a:p>
      </dgm:t>
    </dgm:pt>
    <dgm:pt modelId="{582F9923-C68E-4794-84E7-5A0AEE071C1D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отчета об исполнении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B4797A51-6CAE-4B1B-9683-734E3E94E3C5}" type="parTrans" cxnId="{315B39EC-4EEA-4681-B454-09F4833FDB0A}">
      <dgm:prSet/>
      <dgm:spPr/>
      <dgm:t>
        <a:bodyPr/>
        <a:lstStyle/>
        <a:p>
          <a:endParaRPr lang="ru-RU"/>
        </a:p>
      </dgm:t>
    </dgm:pt>
    <dgm:pt modelId="{FA283420-2D91-4799-B35C-1C8EB753BD1C}" type="sibTrans" cxnId="{315B39EC-4EEA-4681-B454-09F4833FDB0A}">
      <dgm:prSet/>
      <dgm:spPr/>
      <dgm:t>
        <a:bodyPr/>
        <a:lstStyle/>
        <a:p>
          <a:endParaRPr lang="ru-RU"/>
        </a:p>
      </dgm:t>
    </dgm:pt>
    <dgm:pt modelId="{310792C5-2469-4CAF-B886-FF53C9A59F76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отчета об исполнении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43A2F774-2778-4FF7-B184-D157B8EC815C}" type="parTrans" cxnId="{1DB8FADF-9E57-438D-AEEC-8D8D59AC6D60}">
      <dgm:prSet/>
      <dgm:spPr/>
      <dgm:t>
        <a:bodyPr/>
        <a:lstStyle/>
        <a:p>
          <a:endParaRPr lang="ru-RU"/>
        </a:p>
      </dgm:t>
    </dgm:pt>
    <dgm:pt modelId="{316E82AD-4157-4A72-B3DF-FE5A04313EC0}" type="sibTrans" cxnId="{1DB8FADF-9E57-438D-AEEC-8D8D59AC6D60}">
      <dgm:prSet/>
      <dgm:spPr/>
      <dgm:t>
        <a:bodyPr/>
        <a:lstStyle/>
        <a:p>
          <a:endParaRPr lang="ru-RU"/>
        </a:p>
      </dgm:t>
    </dgm:pt>
    <dgm:pt modelId="{0D9528B1-C9C9-4EFB-98C8-6F7926A423C8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altLang="ru-RU" sz="2000" b="1" dirty="0">
              <a:solidFill>
                <a:srgbClr val="003300"/>
              </a:solidFill>
              <a:latin typeface="Times New Roman" panose="02020603050405020304" pitchFamily="18" charset="0"/>
            </a:rPr>
            <a:t>Рассмотрение проекта бюджета</a:t>
          </a:r>
          <a:endParaRPr lang="ru-RU" sz="2000" dirty="0">
            <a:solidFill>
              <a:srgbClr val="003300"/>
            </a:solidFill>
          </a:endParaRPr>
        </a:p>
      </dgm:t>
    </dgm:pt>
    <dgm:pt modelId="{41365772-3FE8-47FF-B74C-BD1E301E66B6}" type="sibTrans" cxnId="{8241EDF2-7611-444D-8237-9BA42F01FD63}">
      <dgm:prSet/>
      <dgm:spPr/>
      <dgm:t>
        <a:bodyPr/>
        <a:lstStyle/>
        <a:p>
          <a:endParaRPr lang="ru-RU"/>
        </a:p>
      </dgm:t>
    </dgm:pt>
    <dgm:pt modelId="{D50235D4-10CB-4056-A180-3767A67760F8}" type="parTrans" cxnId="{8241EDF2-7611-444D-8237-9BA42F01FD63}">
      <dgm:prSet/>
      <dgm:spPr/>
      <dgm:t>
        <a:bodyPr/>
        <a:lstStyle/>
        <a:p>
          <a:endParaRPr lang="ru-RU"/>
        </a:p>
      </dgm:t>
    </dgm:pt>
    <dgm:pt modelId="{090E4979-F97A-421F-ACDC-D203C85C0D37}" type="pres">
      <dgm:prSet presAssocID="{D2F11914-165D-4D5F-96B5-D31FD5C94FBD}" presName="Name0" presStyleCnt="0">
        <dgm:presLayoutVars>
          <dgm:dir/>
          <dgm:animLvl val="lvl"/>
          <dgm:resizeHandles val="exact"/>
        </dgm:presLayoutVars>
      </dgm:prSet>
      <dgm:spPr/>
    </dgm:pt>
    <dgm:pt modelId="{C1B6934F-2955-4C36-8261-407F9C9B42A7}" type="pres">
      <dgm:prSet presAssocID="{310792C5-2469-4CAF-B886-FF53C9A59F76}" presName="boxAndChildren" presStyleCnt="0"/>
      <dgm:spPr/>
    </dgm:pt>
    <dgm:pt modelId="{7C759324-E44A-4610-A9FC-0AAC1E2A6A44}" type="pres">
      <dgm:prSet presAssocID="{310792C5-2469-4CAF-B886-FF53C9A59F76}" presName="parentTextBox" presStyleLbl="node1" presStyleIdx="0" presStyleCnt="6"/>
      <dgm:spPr/>
    </dgm:pt>
    <dgm:pt modelId="{82D8E461-1100-4E48-9A9C-F93F7E4018A0}" type="pres">
      <dgm:prSet presAssocID="{FA283420-2D91-4799-B35C-1C8EB753BD1C}" presName="sp" presStyleCnt="0"/>
      <dgm:spPr/>
    </dgm:pt>
    <dgm:pt modelId="{2C581DD5-7461-4DA9-BB02-C9584C588A61}" type="pres">
      <dgm:prSet presAssocID="{582F9923-C68E-4794-84E7-5A0AEE071C1D}" presName="arrowAndChildren" presStyleCnt="0"/>
      <dgm:spPr/>
    </dgm:pt>
    <dgm:pt modelId="{50642F5A-C857-40AB-977D-5FE20D63A7B5}" type="pres">
      <dgm:prSet presAssocID="{582F9923-C68E-4794-84E7-5A0AEE071C1D}" presName="parentTextArrow" presStyleLbl="node1" presStyleIdx="1" presStyleCnt="6"/>
      <dgm:spPr/>
    </dgm:pt>
    <dgm:pt modelId="{7134A121-3B2B-43CB-9189-A941A6023361}" type="pres">
      <dgm:prSet presAssocID="{CAFC2CBB-091A-4D3D-9409-EE0546950A88}" presName="sp" presStyleCnt="0"/>
      <dgm:spPr/>
    </dgm:pt>
    <dgm:pt modelId="{8F901BCE-8A1B-4014-8F9C-1D3458F47AF8}" type="pres">
      <dgm:prSet presAssocID="{CE8B14E1-A04C-4F1A-8DF2-137838F5B19D}" presName="arrowAndChildren" presStyleCnt="0"/>
      <dgm:spPr/>
    </dgm:pt>
    <dgm:pt modelId="{337147A7-7E4E-48A7-AD27-47E99FF9C09A}" type="pres">
      <dgm:prSet presAssocID="{CE8B14E1-A04C-4F1A-8DF2-137838F5B19D}" presName="parentTextArrow" presStyleLbl="node1" presStyleIdx="2" presStyleCnt="6"/>
      <dgm:spPr/>
    </dgm:pt>
    <dgm:pt modelId="{23517BDB-21D3-46F2-9662-74686A922A72}" type="pres">
      <dgm:prSet presAssocID="{7AA13D5D-5430-40E7-816A-9A105F57D1F5}" presName="sp" presStyleCnt="0"/>
      <dgm:spPr/>
    </dgm:pt>
    <dgm:pt modelId="{E029DB13-042A-4027-A249-B37EFFEE75EB}" type="pres">
      <dgm:prSet presAssocID="{FF282D8C-D976-4C24-BB90-9B8CC78C50C9}" presName="arrowAndChildren" presStyleCnt="0"/>
      <dgm:spPr/>
    </dgm:pt>
    <dgm:pt modelId="{6B90DF67-2250-4008-8277-45DEF09AEFBD}" type="pres">
      <dgm:prSet presAssocID="{FF282D8C-D976-4C24-BB90-9B8CC78C50C9}" presName="parentTextArrow" presStyleLbl="node1" presStyleIdx="3" presStyleCnt="6"/>
      <dgm:spPr/>
    </dgm:pt>
    <dgm:pt modelId="{D89B499F-BF24-48B1-AEC0-A7AA96CC5D1B}" type="pres">
      <dgm:prSet presAssocID="{41365772-3FE8-47FF-B74C-BD1E301E66B6}" presName="sp" presStyleCnt="0"/>
      <dgm:spPr/>
    </dgm:pt>
    <dgm:pt modelId="{E0F882F6-8100-4B8E-A7B3-24AF2FC4A7F8}" type="pres">
      <dgm:prSet presAssocID="{0D9528B1-C9C9-4EFB-98C8-6F7926A423C8}" presName="arrowAndChildren" presStyleCnt="0"/>
      <dgm:spPr/>
    </dgm:pt>
    <dgm:pt modelId="{E36F7072-886D-4CE1-9BC2-B4C5B709E601}" type="pres">
      <dgm:prSet presAssocID="{0D9528B1-C9C9-4EFB-98C8-6F7926A423C8}" presName="parentTextArrow" presStyleLbl="node1" presStyleIdx="4" presStyleCnt="6"/>
      <dgm:spPr/>
    </dgm:pt>
    <dgm:pt modelId="{1E27C735-CDBC-4D60-B877-D47EF40E514D}" type="pres">
      <dgm:prSet presAssocID="{1F25780C-46D1-4DF3-AD1E-1563EB15E0DF}" presName="sp" presStyleCnt="0"/>
      <dgm:spPr/>
    </dgm:pt>
    <dgm:pt modelId="{9DDA08EC-CAB7-4E52-8795-3DD992B1D478}" type="pres">
      <dgm:prSet presAssocID="{4CE2DFE7-F699-4ADD-BFAF-ECA8AC886242}" presName="arrowAndChildren" presStyleCnt="0"/>
      <dgm:spPr/>
    </dgm:pt>
    <dgm:pt modelId="{F0F0E9EF-277C-47FF-A394-5450A0C5C191}" type="pres">
      <dgm:prSet presAssocID="{4CE2DFE7-F699-4ADD-BFAF-ECA8AC886242}" presName="parentTextArrow" presStyleLbl="node1" presStyleIdx="5" presStyleCnt="6"/>
      <dgm:spPr/>
    </dgm:pt>
  </dgm:ptLst>
  <dgm:cxnLst>
    <dgm:cxn modelId="{153DED15-76B4-4B4C-807D-C9331BBDE19B}" srcId="{D2F11914-165D-4D5F-96B5-D31FD5C94FBD}" destId="{CE8B14E1-A04C-4F1A-8DF2-137838F5B19D}" srcOrd="3" destOrd="0" parTransId="{D045D135-CAF7-486C-A0B2-C5430C482581}" sibTransId="{CAFC2CBB-091A-4D3D-9409-EE0546950A88}"/>
    <dgm:cxn modelId="{427CA31C-1757-416C-B424-34BA5D76636E}" type="presOf" srcId="{582F9923-C68E-4794-84E7-5A0AEE071C1D}" destId="{50642F5A-C857-40AB-977D-5FE20D63A7B5}" srcOrd="0" destOrd="0" presId="urn:microsoft.com/office/officeart/2005/8/layout/process4"/>
    <dgm:cxn modelId="{5377A12A-FE55-413B-BB74-AAE739F1006E}" type="presOf" srcId="{CE8B14E1-A04C-4F1A-8DF2-137838F5B19D}" destId="{337147A7-7E4E-48A7-AD27-47E99FF9C09A}" srcOrd="0" destOrd="0" presId="urn:microsoft.com/office/officeart/2005/8/layout/process4"/>
    <dgm:cxn modelId="{E0F4A97E-772C-4FA0-8A5B-9FF6835B0E7E}" type="presOf" srcId="{310792C5-2469-4CAF-B886-FF53C9A59F76}" destId="{7C759324-E44A-4610-A9FC-0AAC1E2A6A44}" srcOrd="0" destOrd="0" presId="urn:microsoft.com/office/officeart/2005/8/layout/process4"/>
    <dgm:cxn modelId="{2C2FC280-BCA9-4A82-AC2B-BAF3F1CB087E}" srcId="{D2F11914-165D-4D5F-96B5-D31FD5C94FBD}" destId="{FF282D8C-D976-4C24-BB90-9B8CC78C50C9}" srcOrd="2" destOrd="0" parTransId="{9E1D63DE-9C66-46BE-8A06-9F5848CE4E13}" sibTransId="{7AA13D5D-5430-40E7-816A-9A105F57D1F5}"/>
    <dgm:cxn modelId="{B7776792-520C-4853-95E4-21EC068001F8}" srcId="{D2F11914-165D-4D5F-96B5-D31FD5C94FBD}" destId="{4CE2DFE7-F699-4ADD-BFAF-ECA8AC886242}" srcOrd="0" destOrd="0" parTransId="{B5470ADF-11D4-4DBA-A447-FD61ECC4CE50}" sibTransId="{1F25780C-46D1-4DF3-AD1E-1563EB15E0DF}"/>
    <dgm:cxn modelId="{FFEBCDA2-C813-4F2F-B34E-850F157EE59B}" type="presOf" srcId="{0D9528B1-C9C9-4EFB-98C8-6F7926A423C8}" destId="{E36F7072-886D-4CE1-9BC2-B4C5B709E601}" srcOrd="0" destOrd="0" presId="urn:microsoft.com/office/officeart/2005/8/layout/process4"/>
    <dgm:cxn modelId="{4D29B3B6-5A7F-469A-BBBE-A4B0AFD3148E}" type="presOf" srcId="{FF282D8C-D976-4C24-BB90-9B8CC78C50C9}" destId="{6B90DF67-2250-4008-8277-45DEF09AEFBD}" srcOrd="0" destOrd="0" presId="urn:microsoft.com/office/officeart/2005/8/layout/process4"/>
    <dgm:cxn modelId="{BFED65B8-5456-41B7-8319-53255F3444B8}" type="presOf" srcId="{4CE2DFE7-F699-4ADD-BFAF-ECA8AC886242}" destId="{F0F0E9EF-277C-47FF-A394-5450A0C5C191}" srcOrd="0" destOrd="0" presId="urn:microsoft.com/office/officeart/2005/8/layout/process4"/>
    <dgm:cxn modelId="{424617D0-93F0-4380-8F56-D82665E5A14F}" type="presOf" srcId="{D2F11914-165D-4D5F-96B5-D31FD5C94FBD}" destId="{090E4979-F97A-421F-ACDC-D203C85C0D37}" srcOrd="0" destOrd="0" presId="urn:microsoft.com/office/officeart/2005/8/layout/process4"/>
    <dgm:cxn modelId="{1DB8FADF-9E57-438D-AEEC-8D8D59AC6D60}" srcId="{D2F11914-165D-4D5F-96B5-D31FD5C94FBD}" destId="{310792C5-2469-4CAF-B886-FF53C9A59F76}" srcOrd="5" destOrd="0" parTransId="{43A2F774-2778-4FF7-B184-D157B8EC815C}" sibTransId="{316E82AD-4157-4A72-B3DF-FE5A04313EC0}"/>
    <dgm:cxn modelId="{315B39EC-4EEA-4681-B454-09F4833FDB0A}" srcId="{D2F11914-165D-4D5F-96B5-D31FD5C94FBD}" destId="{582F9923-C68E-4794-84E7-5A0AEE071C1D}" srcOrd="4" destOrd="0" parTransId="{B4797A51-6CAE-4B1B-9683-734E3E94E3C5}" sibTransId="{FA283420-2D91-4799-B35C-1C8EB753BD1C}"/>
    <dgm:cxn modelId="{8241EDF2-7611-444D-8237-9BA42F01FD63}" srcId="{D2F11914-165D-4D5F-96B5-D31FD5C94FBD}" destId="{0D9528B1-C9C9-4EFB-98C8-6F7926A423C8}" srcOrd="1" destOrd="0" parTransId="{D50235D4-10CB-4056-A180-3767A67760F8}" sibTransId="{41365772-3FE8-47FF-B74C-BD1E301E66B6}"/>
    <dgm:cxn modelId="{E721C61C-E7C2-4389-AC46-26E7B40C1B5B}" type="presParOf" srcId="{090E4979-F97A-421F-ACDC-D203C85C0D37}" destId="{C1B6934F-2955-4C36-8261-407F9C9B42A7}" srcOrd="0" destOrd="0" presId="urn:microsoft.com/office/officeart/2005/8/layout/process4"/>
    <dgm:cxn modelId="{D38F6D7A-66D1-4D1E-B812-ED0DDA6970E8}" type="presParOf" srcId="{C1B6934F-2955-4C36-8261-407F9C9B42A7}" destId="{7C759324-E44A-4610-A9FC-0AAC1E2A6A44}" srcOrd="0" destOrd="0" presId="urn:microsoft.com/office/officeart/2005/8/layout/process4"/>
    <dgm:cxn modelId="{2B272A60-01C3-4FD9-A91E-3FA323F39B01}" type="presParOf" srcId="{090E4979-F97A-421F-ACDC-D203C85C0D37}" destId="{82D8E461-1100-4E48-9A9C-F93F7E4018A0}" srcOrd="1" destOrd="0" presId="urn:microsoft.com/office/officeart/2005/8/layout/process4"/>
    <dgm:cxn modelId="{2D98D4D2-4C22-4FC2-9D0D-B3254CB9D5D2}" type="presParOf" srcId="{090E4979-F97A-421F-ACDC-D203C85C0D37}" destId="{2C581DD5-7461-4DA9-BB02-C9584C588A61}" srcOrd="2" destOrd="0" presId="urn:microsoft.com/office/officeart/2005/8/layout/process4"/>
    <dgm:cxn modelId="{62B61743-E1B9-45CC-A0E8-7BC9D72B4B50}" type="presParOf" srcId="{2C581DD5-7461-4DA9-BB02-C9584C588A61}" destId="{50642F5A-C857-40AB-977D-5FE20D63A7B5}" srcOrd="0" destOrd="0" presId="urn:microsoft.com/office/officeart/2005/8/layout/process4"/>
    <dgm:cxn modelId="{693FDBD3-3B46-478A-A835-227D44D8DDD5}" type="presParOf" srcId="{090E4979-F97A-421F-ACDC-D203C85C0D37}" destId="{7134A121-3B2B-43CB-9189-A941A6023361}" srcOrd="3" destOrd="0" presId="urn:microsoft.com/office/officeart/2005/8/layout/process4"/>
    <dgm:cxn modelId="{25D4623F-2937-4F44-BC85-08A9A03FF90D}" type="presParOf" srcId="{090E4979-F97A-421F-ACDC-D203C85C0D37}" destId="{8F901BCE-8A1B-4014-8F9C-1D3458F47AF8}" srcOrd="4" destOrd="0" presId="urn:microsoft.com/office/officeart/2005/8/layout/process4"/>
    <dgm:cxn modelId="{80204A04-529B-4BC6-A664-E2D4F8D94191}" type="presParOf" srcId="{8F901BCE-8A1B-4014-8F9C-1D3458F47AF8}" destId="{337147A7-7E4E-48A7-AD27-47E99FF9C09A}" srcOrd="0" destOrd="0" presId="urn:microsoft.com/office/officeart/2005/8/layout/process4"/>
    <dgm:cxn modelId="{73D726A8-3905-45ED-9283-37C6FD6FBA37}" type="presParOf" srcId="{090E4979-F97A-421F-ACDC-D203C85C0D37}" destId="{23517BDB-21D3-46F2-9662-74686A922A72}" srcOrd="5" destOrd="0" presId="urn:microsoft.com/office/officeart/2005/8/layout/process4"/>
    <dgm:cxn modelId="{3D392ADF-E0CB-4AFE-9281-478AC13F3988}" type="presParOf" srcId="{090E4979-F97A-421F-ACDC-D203C85C0D37}" destId="{E029DB13-042A-4027-A249-B37EFFEE75EB}" srcOrd="6" destOrd="0" presId="urn:microsoft.com/office/officeart/2005/8/layout/process4"/>
    <dgm:cxn modelId="{F352F219-D424-4961-8123-02590965EFF4}" type="presParOf" srcId="{E029DB13-042A-4027-A249-B37EFFEE75EB}" destId="{6B90DF67-2250-4008-8277-45DEF09AEFBD}" srcOrd="0" destOrd="0" presId="urn:microsoft.com/office/officeart/2005/8/layout/process4"/>
    <dgm:cxn modelId="{DB35D6BF-DFF7-4DB8-A5D5-FE0DADC79596}" type="presParOf" srcId="{090E4979-F97A-421F-ACDC-D203C85C0D37}" destId="{D89B499F-BF24-48B1-AEC0-A7AA96CC5D1B}" srcOrd="7" destOrd="0" presId="urn:microsoft.com/office/officeart/2005/8/layout/process4"/>
    <dgm:cxn modelId="{CB6ACA8A-A7CE-4CA1-8CEA-42ABAF840C75}" type="presParOf" srcId="{090E4979-F97A-421F-ACDC-D203C85C0D37}" destId="{E0F882F6-8100-4B8E-A7B3-24AF2FC4A7F8}" srcOrd="8" destOrd="0" presId="urn:microsoft.com/office/officeart/2005/8/layout/process4"/>
    <dgm:cxn modelId="{08245C90-01CD-4275-BB97-1864636ACB82}" type="presParOf" srcId="{E0F882F6-8100-4B8E-A7B3-24AF2FC4A7F8}" destId="{E36F7072-886D-4CE1-9BC2-B4C5B709E601}" srcOrd="0" destOrd="0" presId="urn:microsoft.com/office/officeart/2005/8/layout/process4"/>
    <dgm:cxn modelId="{7B0A48C6-37DC-484B-A69C-7694BF1BF1FB}" type="presParOf" srcId="{090E4979-F97A-421F-ACDC-D203C85C0D37}" destId="{1E27C735-CDBC-4D60-B877-D47EF40E514D}" srcOrd="9" destOrd="0" presId="urn:microsoft.com/office/officeart/2005/8/layout/process4"/>
    <dgm:cxn modelId="{864F7F1C-5529-4543-9654-DB5C27A3EEC9}" type="presParOf" srcId="{090E4979-F97A-421F-ACDC-D203C85C0D37}" destId="{9DDA08EC-CAB7-4E52-8795-3DD992B1D478}" srcOrd="10" destOrd="0" presId="urn:microsoft.com/office/officeart/2005/8/layout/process4"/>
    <dgm:cxn modelId="{803ACC58-F4E7-492D-8740-F9E1328040B5}" type="presParOf" srcId="{9DDA08EC-CAB7-4E52-8795-3DD992B1D478}" destId="{F0F0E9EF-277C-47FF-A394-5450A0C5C191}" srcOrd="0" destOrd="0" presId="urn:microsoft.com/office/officeart/2005/8/layout/process4"/>
  </dgm:cxnLst>
  <dgm:bg>
    <a:solidFill>
      <a:srgbClr val="A7EACB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167140-8FAE-46A9-987B-134D5C28AC95}" type="doc">
      <dgm:prSet loTypeId="urn:microsoft.com/office/officeart/2008/layout/LinedList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A330500-93AA-4622-9B28-41E07EF03FA0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Расположен в юго-восточной части Томской области</a:t>
          </a:r>
        </a:p>
      </dgm:t>
    </dgm:pt>
    <dgm:pt modelId="{D3591157-6F83-4E9E-A35C-EE56A4CE6C4C}" type="parTrans" cxnId="{0EA37662-4944-4BDE-8DBD-9005FF977A95}">
      <dgm:prSet/>
      <dgm:spPr/>
      <dgm:t>
        <a:bodyPr/>
        <a:lstStyle/>
        <a:p>
          <a:endParaRPr lang="ru-RU"/>
        </a:p>
      </dgm:t>
    </dgm:pt>
    <dgm:pt modelId="{BC5FDF74-EF6C-40FA-846F-64B94564F038}" type="sibTrans" cxnId="{0EA37662-4944-4BDE-8DBD-9005FF977A95}">
      <dgm:prSet/>
      <dgm:spPr/>
      <dgm:t>
        <a:bodyPr/>
        <a:lstStyle/>
        <a:p>
          <a:endParaRPr lang="ru-RU"/>
        </a:p>
      </dgm:t>
    </dgm:pt>
    <dgm:pt modelId="{3B9A7515-860D-45AB-8833-55B1434EE1DC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Граничит на севере с </a:t>
          </a:r>
          <a:r>
            <a:rPr lang="ru-RU" sz="1800" b="1" baseline="0" dirty="0" err="1">
              <a:solidFill>
                <a:srgbClr val="003300"/>
              </a:solidFill>
            </a:rPr>
            <a:t>Асиновским</a:t>
          </a:r>
          <a:r>
            <a:rPr lang="ru-RU" sz="1800" b="1" baseline="0" dirty="0">
              <a:solidFill>
                <a:srgbClr val="003300"/>
              </a:solidFill>
            </a:rPr>
            <a:t>, Первомайским, </a:t>
          </a:r>
          <a:r>
            <a:rPr lang="ru-RU" sz="1800" b="1" baseline="0" dirty="0" err="1">
              <a:solidFill>
                <a:srgbClr val="003300"/>
              </a:solidFill>
            </a:rPr>
            <a:t>Тегульдетским</a:t>
          </a:r>
          <a:r>
            <a:rPr lang="ru-RU" sz="1800" b="1" baseline="0" dirty="0">
              <a:solidFill>
                <a:srgbClr val="003300"/>
              </a:solidFill>
            </a:rPr>
            <a:t> районами</a:t>
          </a:r>
        </a:p>
      </dgm:t>
    </dgm:pt>
    <dgm:pt modelId="{108C19A6-FC83-4C32-BD4E-B51499B8DCF0}" type="parTrans" cxnId="{D076C096-EA3C-4069-B06E-5935EAFDE457}">
      <dgm:prSet/>
      <dgm:spPr/>
      <dgm:t>
        <a:bodyPr/>
        <a:lstStyle/>
        <a:p>
          <a:endParaRPr lang="ru-RU"/>
        </a:p>
      </dgm:t>
    </dgm:pt>
    <dgm:pt modelId="{FCBAD596-D716-475E-8129-F2DB26738F36}" type="sibTrans" cxnId="{D076C096-EA3C-4069-B06E-5935EAFDE457}">
      <dgm:prSet/>
      <dgm:spPr/>
      <dgm:t>
        <a:bodyPr/>
        <a:lstStyle/>
        <a:p>
          <a:endParaRPr lang="ru-RU"/>
        </a:p>
      </dgm:t>
    </dgm:pt>
    <dgm:pt modelId="{B26E0734-7C79-45B2-B930-BC1C0CCB2F99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На западе с Томским районом</a:t>
          </a:r>
        </a:p>
      </dgm:t>
    </dgm:pt>
    <dgm:pt modelId="{D10C8C6E-BB5A-47A1-81BA-0C14F79E37C7}" type="parTrans" cxnId="{688DE71A-1C35-4D1C-A275-A3DC8CDC1DCD}">
      <dgm:prSet/>
      <dgm:spPr/>
      <dgm:t>
        <a:bodyPr/>
        <a:lstStyle/>
        <a:p>
          <a:endParaRPr lang="ru-RU"/>
        </a:p>
      </dgm:t>
    </dgm:pt>
    <dgm:pt modelId="{267DA767-CFA0-4604-92C0-74376B0B7AB1}" type="sibTrans" cxnId="{688DE71A-1C35-4D1C-A275-A3DC8CDC1DCD}">
      <dgm:prSet/>
      <dgm:spPr/>
      <dgm:t>
        <a:bodyPr/>
        <a:lstStyle/>
        <a:p>
          <a:endParaRPr lang="ru-RU"/>
        </a:p>
      </dgm:t>
    </dgm:pt>
    <dgm:pt modelId="{EC788F2C-BDDF-4D98-9004-5442EC027304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На юге с Кемеровской областью</a:t>
          </a:r>
        </a:p>
      </dgm:t>
    </dgm:pt>
    <dgm:pt modelId="{C2AB8217-6B59-416D-8E41-00F5A64F4913}" type="parTrans" cxnId="{A7C9F643-1AEA-4958-AE84-E28F380DF3AC}">
      <dgm:prSet/>
      <dgm:spPr/>
      <dgm:t>
        <a:bodyPr/>
        <a:lstStyle/>
        <a:p>
          <a:endParaRPr lang="ru-RU"/>
        </a:p>
      </dgm:t>
    </dgm:pt>
    <dgm:pt modelId="{469AAB9C-CC9D-42D7-A26C-6A03ABDC326F}" type="sibTrans" cxnId="{A7C9F643-1AEA-4958-AE84-E28F380DF3AC}">
      <dgm:prSet/>
      <dgm:spPr/>
      <dgm:t>
        <a:bodyPr/>
        <a:lstStyle/>
        <a:p>
          <a:endParaRPr lang="ru-RU"/>
        </a:p>
      </dgm:t>
    </dgm:pt>
    <dgm:pt modelId="{BCE9299B-8F53-48E4-A4C2-CF4615B7F530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Расстояние от с. Зырянское до г. Томска – 120 км</a:t>
          </a:r>
        </a:p>
      </dgm:t>
    </dgm:pt>
    <dgm:pt modelId="{5AC924A4-FF2D-4514-B1F7-B2B7718C6A96}" type="parTrans" cxnId="{7E3C09D9-5AA9-49FD-A4FD-1A26C583BDBF}">
      <dgm:prSet/>
      <dgm:spPr/>
      <dgm:t>
        <a:bodyPr/>
        <a:lstStyle/>
        <a:p>
          <a:endParaRPr lang="ru-RU"/>
        </a:p>
      </dgm:t>
    </dgm:pt>
    <dgm:pt modelId="{EAB66D1C-BBCE-48F8-AED5-3E4CD5BAEA57}" type="sibTrans" cxnId="{7E3C09D9-5AA9-49FD-A4FD-1A26C583BDBF}">
      <dgm:prSet/>
      <dgm:spPr/>
      <dgm:t>
        <a:bodyPr/>
        <a:lstStyle/>
        <a:p>
          <a:endParaRPr lang="ru-RU"/>
        </a:p>
      </dgm:t>
    </dgm:pt>
    <dgm:pt modelId="{9FCFC5F8-19FF-4A56-8D1D-670196CC6D33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Является транспортным узлом </a:t>
          </a:r>
          <a:r>
            <a:rPr lang="ru-RU" sz="1800" b="1" baseline="0" dirty="0" err="1">
              <a:solidFill>
                <a:srgbClr val="003300"/>
              </a:solidFill>
            </a:rPr>
            <a:t>юго</a:t>
          </a:r>
          <a:r>
            <a:rPr lang="ru-RU" sz="1800" b="1" baseline="0" dirty="0">
              <a:solidFill>
                <a:srgbClr val="003300"/>
              </a:solidFill>
            </a:rPr>
            <a:t> – восточной группы районов</a:t>
          </a:r>
        </a:p>
      </dgm:t>
    </dgm:pt>
    <dgm:pt modelId="{592D3B07-A494-4B09-9A07-EF0B26A31F68}" type="parTrans" cxnId="{FA4EFA98-1EDD-4D31-B956-BC7BCB2BC7FE}">
      <dgm:prSet/>
      <dgm:spPr/>
      <dgm:t>
        <a:bodyPr/>
        <a:lstStyle/>
        <a:p>
          <a:endParaRPr lang="ru-RU"/>
        </a:p>
      </dgm:t>
    </dgm:pt>
    <dgm:pt modelId="{0CC37B95-FB1D-422A-B809-69EF080B6883}" type="sibTrans" cxnId="{FA4EFA98-1EDD-4D31-B956-BC7BCB2BC7FE}">
      <dgm:prSet/>
      <dgm:spPr/>
      <dgm:t>
        <a:bodyPr/>
        <a:lstStyle/>
        <a:p>
          <a:endParaRPr lang="ru-RU"/>
        </a:p>
      </dgm:t>
    </dgm:pt>
    <dgm:pt modelId="{710E9D50-E162-4AD2-B866-745F8B6258B6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Основная водная артерия – река ЧУЛЫМ</a:t>
          </a:r>
        </a:p>
      </dgm:t>
    </dgm:pt>
    <dgm:pt modelId="{C4C51CFA-1C6B-4655-A571-28076EE76F9F}" type="parTrans" cxnId="{C749DB15-2F4C-4D40-A1C9-125F3162EA8A}">
      <dgm:prSet/>
      <dgm:spPr/>
      <dgm:t>
        <a:bodyPr/>
        <a:lstStyle/>
        <a:p>
          <a:endParaRPr lang="ru-RU"/>
        </a:p>
      </dgm:t>
    </dgm:pt>
    <dgm:pt modelId="{3D1FCDDB-1792-47D3-BF14-3AE2AD326D79}" type="sibTrans" cxnId="{C749DB15-2F4C-4D40-A1C9-125F3162EA8A}">
      <dgm:prSet/>
      <dgm:spPr/>
      <dgm:t>
        <a:bodyPr/>
        <a:lstStyle/>
        <a:p>
          <a:endParaRPr lang="ru-RU"/>
        </a:p>
      </dgm:t>
    </dgm:pt>
    <dgm:pt modelId="{BA0BD125-D80F-41C0-BF34-AAC97D025C4E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Умеренный климатический пояс, континентальный климат</a:t>
          </a:r>
        </a:p>
      </dgm:t>
    </dgm:pt>
    <dgm:pt modelId="{4A4BB276-C98B-44BB-8081-DB219033CA82}" type="parTrans" cxnId="{22E6E81D-B2E9-41C2-B148-C6AB95245012}">
      <dgm:prSet/>
      <dgm:spPr/>
      <dgm:t>
        <a:bodyPr/>
        <a:lstStyle/>
        <a:p>
          <a:endParaRPr lang="ru-RU"/>
        </a:p>
      </dgm:t>
    </dgm:pt>
    <dgm:pt modelId="{B9FCD8B3-7F3B-489E-AE22-35232470E1A6}" type="sibTrans" cxnId="{22E6E81D-B2E9-41C2-B148-C6AB95245012}">
      <dgm:prSet/>
      <dgm:spPr/>
      <dgm:t>
        <a:bodyPr/>
        <a:lstStyle/>
        <a:p>
          <a:endParaRPr lang="ru-RU"/>
        </a:p>
      </dgm:t>
    </dgm:pt>
    <dgm:pt modelId="{A105E647-0381-46D7-A241-91B0A2575873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baseline="0" dirty="0">
              <a:solidFill>
                <a:srgbClr val="003300"/>
              </a:solidFill>
            </a:rPr>
            <a:t>1,26 % от территории Томской области</a:t>
          </a:r>
        </a:p>
      </dgm:t>
    </dgm:pt>
    <dgm:pt modelId="{C9C1E6CC-36EC-434E-9F52-94AC7D48721E}" type="parTrans" cxnId="{78AA1DDC-3C1C-481E-8C80-4BA61C3812E9}">
      <dgm:prSet/>
      <dgm:spPr/>
      <dgm:t>
        <a:bodyPr/>
        <a:lstStyle/>
        <a:p>
          <a:endParaRPr lang="ru-RU"/>
        </a:p>
      </dgm:t>
    </dgm:pt>
    <dgm:pt modelId="{EE3F4DF4-E7B8-42EC-8CE0-EB9D903B1C31}" type="sibTrans" cxnId="{78AA1DDC-3C1C-481E-8C80-4BA61C3812E9}">
      <dgm:prSet/>
      <dgm:spPr/>
      <dgm:t>
        <a:bodyPr/>
        <a:lstStyle/>
        <a:p>
          <a:endParaRPr lang="ru-RU"/>
        </a:p>
      </dgm:t>
    </dgm:pt>
    <dgm:pt modelId="{C57E6048-1143-47B5-9227-D8C41CC166D6}" type="pres">
      <dgm:prSet presAssocID="{86167140-8FAE-46A9-987B-134D5C28AC95}" presName="vert0" presStyleCnt="0">
        <dgm:presLayoutVars>
          <dgm:dir/>
          <dgm:animOne val="branch"/>
          <dgm:animLvl val="lvl"/>
        </dgm:presLayoutVars>
      </dgm:prSet>
      <dgm:spPr/>
    </dgm:pt>
    <dgm:pt modelId="{9BBB244F-B7FB-49EA-A1B2-6B6B9C17477E}" type="pres">
      <dgm:prSet presAssocID="{1A330500-93AA-4622-9B28-41E07EF03FA0}" presName="thickLine" presStyleLbl="alignNode1" presStyleIdx="0" presStyleCnt="9"/>
      <dgm:spPr/>
    </dgm:pt>
    <dgm:pt modelId="{0ECE9C8D-801F-437D-A05B-875B987BAA64}" type="pres">
      <dgm:prSet presAssocID="{1A330500-93AA-4622-9B28-41E07EF03FA0}" presName="horz1" presStyleCnt="0"/>
      <dgm:spPr/>
    </dgm:pt>
    <dgm:pt modelId="{D1A49615-160C-4E78-9C21-3F4B45A09D9D}" type="pres">
      <dgm:prSet presAssocID="{1A330500-93AA-4622-9B28-41E07EF03FA0}" presName="tx1" presStyleLbl="revTx" presStyleIdx="0" presStyleCnt="9" custLinFactNeighborX="-5965" custLinFactNeighborY="-5936"/>
      <dgm:spPr/>
    </dgm:pt>
    <dgm:pt modelId="{62013EBD-41E3-46A6-A83A-A5208A1B5FF7}" type="pres">
      <dgm:prSet presAssocID="{1A330500-93AA-4622-9B28-41E07EF03FA0}" presName="vert1" presStyleCnt="0"/>
      <dgm:spPr/>
    </dgm:pt>
    <dgm:pt modelId="{B7F46DA6-7311-4166-8C0C-2C0A0350B409}" type="pres">
      <dgm:prSet presAssocID="{3B9A7515-860D-45AB-8833-55B1434EE1DC}" presName="thickLine" presStyleLbl="alignNode1" presStyleIdx="1" presStyleCnt="9"/>
      <dgm:spPr/>
    </dgm:pt>
    <dgm:pt modelId="{67B89958-E282-497E-9325-059E9A78ED4D}" type="pres">
      <dgm:prSet presAssocID="{3B9A7515-860D-45AB-8833-55B1434EE1DC}" presName="horz1" presStyleCnt="0"/>
      <dgm:spPr/>
    </dgm:pt>
    <dgm:pt modelId="{5226F998-9CBD-4123-A203-29EC519F6689}" type="pres">
      <dgm:prSet presAssocID="{3B9A7515-860D-45AB-8833-55B1434EE1DC}" presName="tx1" presStyleLbl="revTx" presStyleIdx="1" presStyleCnt="9" custScaleY="178218"/>
      <dgm:spPr/>
    </dgm:pt>
    <dgm:pt modelId="{1F06CC43-2268-4099-A7D6-2FE5E60827C8}" type="pres">
      <dgm:prSet presAssocID="{3B9A7515-860D-45AB-8833-55B1434EE1DC}" presName="vert1" presStyleCnt="0"/>
      <dgm:spPr/>
    </dgm:pt>
    <dgm:pt modelId="{2F86B6BD-E52A-44FE-9306-7E6CC0BC387C}" type="pres">
      <dgm:prSet presAssocID="{B26E0734-7C79-45B2-B930-BC1C0CCB2F99}" presName="thickLine" presStyleLbl="alignNode1" presStyleIdx="2" presStyleCnt="9"/>
      <dgm:spPr/>
    </dgm:pt>
    <dgm:pt modelId="{528EC127-63D0-4464-9D76-6A35708281E8}" type="pres">
      <dgm:prSet presAssocID="{B26E0734-7C79-45B2-B930-BC1C0CCB2F99}" presName="horz1" presStyleCnt="0"/>
      <dgm:spPr/>
    </dgm:pt>
    <dgm:pt modelId="{0F4D5B21-D3D6-43A2-B5F3-92ACAA3D68BE}" type="pres">
      <dgm:prSet presAssocID="{B26E0734-7C79-45B2-B930-BC1C0CCB2F99}" presName="tx1" presStyleLbl="revTx" presStyleIdx="2" presStyleCnt="9" custScaleY="91296" custLinFactNeighborX="-1107"/>
      <dgm:spPr/>
    </dgm:pt>
    <dgm:pt modelId="{1C5DD3F0-57CD-4DC3-8681-17CBECCB7144}" type="pres">
      <dgm:prSet presAssocID="{B26E0734-7C79-45B2-B930-BC1C0CCB2F99}" presName="vert1" presStyleCnt="0"/>
      <dgm:spPr/>
    </dgm:pt>
    <dgm:pt modelId="{A1FCD917-0B90-421D-BBE1-015C6CDB22BC}" type="pres">
      <dgm:prSet presAssocID="{EC788F2C-BDDF-4D98-9004-5442EC027304}" presName="thickLine" presStyleLbl="alignNode1" presStyleIdx="3" presStyleCnt="9"/>
      <dgm:spPr/>
    </dgm:pt>
    <dgm:pt modelId="{C4D61482-B595-48A6-BEA6-D30CE9BFA27F}" type="pres">
      <dgm:prSet presAssocID="{EC788F2C-BDDF-4D98-9004-5442EC027304}" presName="horz1" presStyleCnt="0"/>
      <dgm:spPr/>
    </dgm:pt>
    <dgm:pt modelId="{599D7402-A7D7-4824-9169-8CA76B97197C}" type="pres">
      <dgm:prSet presAssocID="{EC788F2C-BDDF-4D98-9004-5442EC027304}" presName="tx1" presStyleLbl="revTx" presStyleIdx="3" presStyleCnt="9"/>
      <dgm:spPr/>
    </dgm:pt>
    <dgm:pt modelId="{CA98F930-3BE8-4E5E-9B1A-E16CC62F2BA6}" type="pres">
      <dgm:prSet presAssocID="{EC788F2C-BDDF-4D98-9004-5442EC027304}" presName="vert1" presStyleCnt="0"/>
      <dgm:spPr/>
    </dgm:pt>
    <dgm:pt modelId="{A4CEEAF4-6571-4D2A-B513-2727E814D4C4}" type="pres">
      <dgm:prSet presAssocID="{710E9D50-E162-4AD2-B866-745F8B6258B6}" presName="thickLine" presStyleLbl="alignNode1" presStyleIdx="4" presStyleCnt="9"/>
      <dgm:spPr/>
    </dgm:pt>
    <dgm:pt modelId="{4D733C09-AF61-41D9-945F-ECC804542F13}" type="pres">
      <dgm:prSet presAssocID="{710E9D50-E162-4AD2-B866-745F8B6258B6}" presName="horz1" presStyleCnt="0"/>
      <dgm:spPr/>
    </dgm:pt>
    <dgm:pt modelId="{091AB6FA-34C4-4BFA-A3E4-BD64A3812AC1}" type="pres">
      <dgm:prSet presAssocID="{710E9D50-E162-4AD2-B866-745F8B6258B6}" presName="tx1" presStyleLbl="revTx" presStyleIdx="4" presStyleCnt="9"/>
      <dgm:spPr/>
    </dgm:pt>
    <dgm:pt modelId="{8DB31499-6F38-440E-BCAF-CDF3CA167829}" type="pres">
      <dgm:prSet presAssocID="{710E9D50-E162-4AD2-B866-745F8B6258B6}" presName="vert1" presStyleCnt="0"/>
      <dgm:spPr/>
    </dgm:pt>
    <dgm:pt modelId="{7C1C3F84-5DC4-40DF-9B4F-528C23C86968}" type="pres">
      <dgm:prSet presAssocID="{BCE9299B-8F53-48E4-A4C2-CF4615B7F530}" presName="thickLine" presStyleLbl="alignNode1" presStyleIdx="5" presStyleCnt="9"/>
      <dgm:spPr/>
    </dgm:pt>
    <dgm:pt modelId="{01F9D392-D4A9-49B4-A5A0-307551CC979C}" type="pres">
      <dgm:prSet presAssocID="{BCE9299B-8F53-48E4-A4C2-CF4615B7F530}" presName="horz1" presStyleCnt="0"/>
      <dgm:spPr/>
    </dgm:pt>
    <dgm:pt modelId="{47F32740-6421-4146-9B52-60A19B8AA47D}" type="pres">
      <dgm:prSet presAssocID="{BCE9299B-8F53-48E4-A4C2-CF4615B7F530}" presName="tx1" presStyleLbl="revTx" presStyleIdx="5" presStyleCnt="9"/>
      <dgm:spPr/>
    </dgm:pt>
    <dgm:pt modelId="{A490CEB7-B217-4529-B0D7-2256DCB529F6}" type="pres">
      <dgm:prSet presAssocID="{BCE9299B-8F53-48E4-A4C2-CF4615B7F530}" presName="vert1" presStyleCnt="0"/>
      <dgm:spPr/>
    </dgm:pt>
    <dgm:pt modelId="{D59687FD-597F-4A7F-BFCF-5B6CE7A32E50}" type="pres">
      <dgm:prSet presAssocID="{9FCFC5F8-19FF-4A56-8D1D-670196CC6D33}" presName="thickLine" presStyleLbl="alignNode1" presStyleIdx="6" presStyleCnt="9"/>
      <dgm:spPr/>
    </dgm:pt>
    <dgm:pt modelId="{F02A9FE3-A662-4B0D-B292-C5913AA951CC}" type="pres">
      <dgm:prSet presAssocID="{9FCFC5F8-19FF-4A56-8D1D-670196CC6D33}" presName="horz1" presStyleCnt="0"/>
      <dgm:spPr/>
    </dgm:pt>
    <dgm:pt modelId="{0B23FB11-75A9-4966-9CE3-745BD1209937}" type="pres">
      <dgm:prSet presAssocID="{9FCFC5F8-19FF-4A56-8D1D-670196CC6D33}" presName="tx1" presStyleLbl="revTx" presStyleIdx="6" presStyleCnt="9" custScaleX="100098" custScaleY="127901" custLinFactNeighborX="-6324" custLinFactNeighborY="86"/>
      <dgm:spPr/>
    </dgm:pt>
    <dgm:pt modelId="{84F9C93E-D8D7-4E19-84F3-D555C40088A0}" type="pres">
      <dgm:prSet presAssocID="{9FCFC5F8-19FF-4A56-8D1D-670196CC6D33}" presName="vert1" presStyleCnt="0"/>
      <dgm:spPr/>
    </dgm:pt>
    <dgm:pt modelId="{18B2A1BB-B8F0-442D-9649-DD458E1EE143}" type="pres">
      <dgm:prSet presAssocID="{BA0BD125-D80F-41C0-BF34-AAC97D025C4E}" presName="thickLine" presStyleLbl="alignNode1" presStyleIdx="7" presStyleCnt="9"/>
      <dgm:spPr/>
    </dgm:pt>
    <dgm:pt modelId="{7E662095-5AB4-44F6-96A2-72A0AAD61FE9}" type="pres">
      <dgm:prSet presAssocID="{BA0BD125-D80F-41C0-BF34-AAC97D025C4E}" presName="horz1" presStyleCnt="0"/>
      <dgm:spPr/>
    </dgm:pt>
    <dgm:pt modelId="{F8A0598B-F25B-4489-A29A-F870C4C967FD}" type="pres">
      <dgm:prSet presAssocID="{BA0BD125-D80F-41C0-BF34-AAC97D025C4E}" presName="tx1" presStyleLbl="revTx" presStyleIdx="7" presStyleCnt="9" custScaleY="137749"/>
      <dgm:spPr/>
    </dgm:pt>
    <dgm:pt modelId="{92061D51-908F-4B43-8F62-A163EB4E74CB}" type="pres">
      <dgm:prSet presAssocID="{BA0BD125-D80F-41C0-BF34-AAC97D025C4E}" presName="vert1" presStyleCnt="0"/>
      <dgm:spPr/>
    </dgm:pt>
    <dgm:pt modelId="{A9198731-827D-4CFD-AFA7-0960F81A9949}" type="pres">
      <dgm:prSet presAssocID="{A105E647-0381-46D7-A241-91B0A2575873}" presName="thickLine" presStyleLbl="alignNode1" presStyleIdx="8" presStyleCnt="9"/>
      <dgm:spPr/>
    </dgm:pt>
    <dgm:pt modelId="{E2366A95-FFA1-473B-B88E-7792986FEA84}" type="pres">
      <dgm:prSet presAssocID="{A105E647-0381-46D7-A241-91B0A2575873}" presName="horz1" presStyleCnt="0"/>
      <dgm:spPr/>
    </dgm:pt>
    <dgm:pt modelId="{64C1DB6B-264B-49EC-BC21-314447BF3200}" type="pres">
      <dgm:prSet presAssocID="{A105E647-0381-46D7-A241-91B0A2575873}" presName="tx1" presStyleLbl="revTx" presStyleIdx="8" presStyleCnt="9" custLinFactNeighborY="197"/>
      <dgm:spPr/>
    </dgm:pt>
    <dgm:pt modelId="{C794D7FA-2DEB-4917-99DD-5588EDEFD183}" type="pres">
      <dgm:prSet presAssocID="{A105E647-0381-46D7-A241-91B0A2575873}" presName="vert1" presStyleCnt="0"/>
      <dgm:spPr/>
    </dgm:pt>
  </dgm:ptLst>
  <dgm:cxnLst>
    <dgm:cxn modelId="{28981F09-5B29-4153-A21B-723010245DD6}" type="presOf" srcId="{1A330500-93AA-4622-9B28-41E07EF03FA0}" destId="{D1A49615-160C-4E78-9C21-3F4B45A09D9D}" srcOrd="0" destOrd="0" presId="urn:microsoft.com/office/officeart/2008/layout/LinedList"/>
    <dgm:cxn modelId="{9757BB09-0207-4778-B365-BE23CA7E40D2}" type="presOf" srcId="{EC788F2C-BDDF-4D98-9004-5442EC027304}" destId="{599D7402-A7D7-4824-9169-8CA76B97197C}" srcOrd="0" destOrd="0" presId="urn:microsoft.com/office/officeart/2008/layout/LinedList"/>
    <dgm:cxn modelId="{C749DB15-2F4C-4D40-A1C9-125F3162EA8A}" srcId="{86167140-8FAE-46A9-987B-134D5C28AC95}" destId="{710E9D50-E162-4AD2-B866-745F8B6258B6}" srcOrd="4" destOrd="0" parTransId="{C4C51CFA-1C6B-4655-A571-28076EE76F9F}" sibTransId="{3D1FCDDB-1792-47D3-BF14-3AE2AD326D79}"/>
    <dgm:cxn modelId="{EE376E18-6C2D-4437-9BD6-24A9A1181336}" type="presOf" srcId="{A105E647-0381-46D7-A241-91B0A2575873}" destId="{64C1DB6B-264B-49EC-BC21-314447BF3200}" srcOrd="0" destOrd="0" presId="urn:microsoft.com/office/officeart/2008/layout/LinedList"/>
    <dgm:cxn modelId="{688DE71A-1C35-4D1C-A275-A3DC8CDC1DCD}" srcId="{86167140-8FAE-46A9-987B-134D5C28AC95}" destId="{B26E0734-7C79-45B2-B930-BC1C0CCB2F99}" srcOrd="2" destOrd="0" parTransId="{D10C8C6E-BB5A-47A1-81BA-0C14F79E37C7}" sibTransId="{267DA767-CFA0-4604-92C0-74376B0B7AB1}"/>
    <dgm:cxn modelId="{22E6E81D-B2E9-41C2-B148-C6AB95245012}" srcId="{86167140-8FAE-46A9-987B-134D5C28AC95}" destId="{BA0BD125-D80F-41C0-BF34-AAC97D025C4E}" srcOrd="7" destOrd="0" parTransId="{4A4BB276-C98B-44BB-8081-DB219033CA82}" sibTransId="{B9FCD8B3-7F3B-489E-AE22-35232470E1A6}"/>
    <dgm:cxn modelId="{0EA37662-4944-4BDE-8DBD-9005FF977A95}" srcId="{86167140-8FAE-46A9-987B-134D5C28AC95}" destId="{1A330500-93AA-4622-9B28-41E07EF03FA0}" srcOrd="0" destOrd="0" parTransId="{D3591157-6F83-4E9E-A35C-EE56A4CE6C4C}" sibTransId="{BC5FDF74-EF6C-40FA-846F-64B94564F038}"/>
    <dgm:cxn modelId="{A7C9F643-1AEA-4958-AE84-E28F380DF3AC}" srcId="{86167140-8FAE-46A9-987B-134D5C28AC95}" destId="{EC788F2C-BDDF-4D98-9004-5442EC027304}" srcOrd="3" destOrd="0" parTransId="{C2AB8217-6B59-416D-8E41-00F5A64F4913}" sibTransId="{469AAB9C-CC9D-42D7-A26C-6A03ABDC326F}"/>
    <dgm:cxn modelId="{D3CA8F66-2AA1-48BE-B8A9-E224540058E4}" type="presOf" srcId="{710E9D50-E162-4AD2-B866-745F8B6258B6}" destId="{091AB6FA-34C4-4BFA-A3E4-BD64A3812AC1}" srcOrd="0" destOrd="0" presId="urn:microsoft.com/office/officeart/2008/layout/LinedList"/>
    <dgm:cxn modelId="{2A640D82-C7AA-4C3D-9D2D-9E008F387DCF}" type="presOf" srcId="{BCE9299B-8F53-48E4-A4C2-CF4615B7F530}" destId="{47F32740-6421-4146-9B52-60A19B8AA47D}" srcOrd="0" destOrd="0" presId="urn:microsoft.com/office/officeart/2008/layout/LinedList"/>
    <dgm:cxn modelId="{E7255985-3991-40A4-AA15-5A15B4E03B79}" type="presOf" srcId="{BA0BD125-D80F-41C0-BF34-AAC97D025C4E}" destId="{F8A0598B-F25B-4489-A29A-F870C4C967FD}" srcOrd="0" destOrd="0" presId="urn:microsoft.com/office/officeart/2008/layout/LinedList"/>
    <dgm:cxn modelId="{E254D891-D83C-41BD-AE9C-2BD9DD6672AE}" type="presOf" srcId="{3B9A7515-860D-45AB-8833-55B1434EE1DC}" destId="{5226F998-9CBD-4123-A203-29EC519F6689}" srcOrd="0" destOrd="0" presId="urn:microsoft.com/office/officeart/2008/layout/LinedList"/>
    <dgm:cxn modelId="{D076C096-EA3C-4069-B06E-5935EAFDE457}" srcId="{86167140-8FAE-46A9-987B-134D5C28AC95}" destId="{3B9A7515-860D-45AB-8833-55B1434EE1DC}" srcOrd="1" destOrd="0" parTransId="{108C19A6-FC83-4C32-BD4E-B51499B8DCF0}" sibTransId="{FCBAD596-D716-475E-8129-F2DB26738F36}"/>
    <dgm:cxn modelId="{FA4EFA98-1EDD-4D31-B956-BC7BCB2BC7FE}" srcId="{86167140-8FAE-46A9-987B-134D5C28AC95}" destId="{9FCFC5F8-19FF-4A56-8D1D-670196CC6D33}" srcOrd="6" destOrd="0" parTransId="{592D3B07-A494-4B09-9A07-EF0B26A31F68}" sibTransId="{0CC37B95-FB1D-422A-B809-69EF080B6883}"/>
    <dgm:cxn modelId="{447683A4-D681-48FA-9439-369972DC0B53}" type="presOf" srcId="{9FCFC5F8-19FF-4A56-8D1D-670196CC6D33}" destId="{0B23FB11-75A9-4966-9CE3-745BD1209937}" srcOrd="0" destOrd="0" presId="urn:microsoft.com/office/officeart/2008/layout/LinedList"/>
    <dgm:cxn modelId="{D6F3BAB8-E41F-4AC9-861A-C9607FDB7F12}" type="presOf" srcId="{B26E0734-7C79-45B2-B930-BC1C0CCB2F99}" destId="{0F4D5B21-D3D6-43A2-B5F3-92ACAA3D68BE}" srcOrd="0" destOrd="0" presId="urn:microsoft.com/office/officeart/2008/layout/LinedList"/>
    <dgm:cxn modelId="{7BD8BAC6-12E9-460E-A339-DB4981A15B58}" type="presOf" srcId="{86167140-8FAE-46A9-987B-134D5C28AC95}" destId="{C57E6048-1143-47B5-9227-D8C41CC166D6}" srcOrd="0" destOrd="0" presId="urn:microsoft.com/office/officeart/2008/layout/LinedList"/>
    <dgm:cxn modelId="{7E3C09D9-5AA9-49FD-A4FD-1A26C583BDBF}" srcId="{86167140-8FAE-46A9-987B-134D5C28AC95}" destId="{BCE9299B-8F53-48E4-A4C2-CF4615B7F530}" srcOrd="5" destOrd="0" parTransId="{5AC924A4-FF2D-4514-B1F7-B2B7718C6A96}" sibTransId="{EAB66D1C-BBCE-48F8-AED5-3E4CD5BAEA57}"/>
    <dgm:cxn modelId="{78AA1DDC-3C1C-481E-8C80-4BA61C3812E9}" srcId="{86167140-8FAE-46A9-987B-134D5C28AC95}" destId="{A105E647-0381-46D7-A241-91B0A2575873}" srcOrd="8" destOrd="0" parTransId="{C9C1E6CC-36EC-434E-9F52-94AC7D48721E}" sibTransId="{EE3F4DF4-E7B8-42EC-8CE0-EB9D903B1C31}"/>
    <dgm:cxn modelId="{B620C4F4-2CB8-4181-92BF-0431224E7D5F}" type="presParOf" srcId="{C57E6048-1143-47B5-9227-D8C41CC166D6}" destId="{9BBB244F-B7FB-49EA-A1B2-6B6B9C17477E}" srcOrd="0" destOrd="0" presId="urn:microsoft.com/office/officeart/2008/layout/LinedList"/>
    <dgm:cxn modelId="{20AECD94-8165-4C2A-B541-BA879619F86C}" type="presParOf" srcId="{C57E6048-1143-47B5-9227-D8C41CC166D6}" destId="{0ECE9C8D-801F-437D-A05B-875B987BAA64}" srcOrd="1" destOrd="0" presId="urn:microsoft.com/office/officeart/2008/layout/LinedList"/>
    <dgm:cxn modelId="{0580857B-1EB7-4C46-BC84-B39422A4629B}" type="presParOf" srcId="{0ECE9C8D-801F-437D-A05B-875B987BAA64}" destId="{D1A49615-160C-4E78-9C21-3F4B45A09D9D}" srcOrd="0" destOrd="0" presId="urn:microsoft.com/office/officeart/2008/layout/LinedList"/>
    <dgm:cxn modelId="{E42C1204-E8D1-4B5F-B4D3-200B1D477F8A}" type="presParOf" srcId="{0ECE9C8D-801F-437D-A05B-875B987BAA64}" destId="{62013EBD-41E3-46A6-A83A-A5208A1B5FF7}" srcOrd="1" destOrd="0" presId="urn:microsoft.com/office/officeart/2008/layout/LinedList"/>
    <dgm:cxn modelId="{2A0228CC-D2CE-425B-AA0E-2D6F056AE493}" type="presParOf" srcId="{C57E6048-1143-47B5-9227-D8C41CC166D6}" destId="{B7F46DA6-7311-4166-8C0C-2C0A0350B409}" srcOrd="2" destOrd="0" presId="urn:microsoft.com/office/officeart/2008/layout/LinedList"/>
    <dgm:cxn modelId="{4F7DEE9C-ECE7-440E-A9A8-6E7E80F3EE77}" type="presParOf" srcId="{C57E6048-1143-47B5-9227-D8C41CC166D6}" destId="{67B89958-E282-497E-9325-059E9A78ED4D}" srcOrd="3" destOrd="0" presId="urn:microsoft.com/office/officeart/2008/layout/LinedList"/>
    <dgm:cxn modelId="{1EF0ADEB-B099-474C-91F0-F53FFD15BB29}" type="presParOf" srcId="{67B89958-E282-497E-9325-059E9A78ED4D}" destId="{5226F998-9CBD-4123-A203-29EC519F6689}" srcOrd="0" destOrd="0" presId="urn:microsoft.com/office/officeart/2008/layout/LinedList"/>
    <dgm:cxn modelId="{95E207DD-3BE5-4D79-8DB4-38FDF8600E22}" type="presParOf" srcId="{67B89958-E282-497E-9325-059E9A78ED4D}" destId="{1F06CC43-2268-4099-A7D6-2FE5E60827C8}" srcOrd="1" destOrd="0" presId="urn:microsoft.com/office/officeart/2008/layout/LinedList"/>
    <dgm:cxn modelId="{A0377BB4-E5AC-4CD6-A470-2AB986EE4F11}" type="presParOf" srcId="{C57E6048-1143-47B5-9227-D8C41CC166D6}" destId="{2F86B6BD-E52A-44FE-9306-7E6CC0BC387C}" srcOrd="4" destOrd="0" presId="urn:microsoft.com/office/officeart/2008/layout/LinedList"/>
    <dgm:cxn modelId="{01D3FDA8-868B-408D-B58B-7327C3721C77}" type="presParOf" srcId="{C57E6048-1143-47B5-9227-D8C41CC166D6}" destId="{528EC127-63D0-4464-9D76-6A35708281E8}" srcOrd="5" destOrd="0" presId="urn:microsoft.com/office/officeart/2008/layout/LinedList"/>
    <dgm:cxn modelId="{D06188C0-79F8-4D64-9C20-05387972FB57}" type="presParOf" srcId="{528EC127-63D0-4464-9D76-6A35708281E8}" destId="{0F4D5B21-D3D6-43A2-B5F3-92ACAA3D68BE}" srcOrd="0" destOrd="0" presId="urn:microsoft.com/office/officeart/2008/layout/LinedList"/>
    <dgm:cxn modelId="{0400695A-6BA8-45BF-A37D-EF00E4741FD4}" type="presParOf" srcId="{528EC127-63D0-4464-9D76-6A35708281E8}" destId="{1C5DD3F0-57CD-4DC3-8681-17CBECCB7144}" srcOrd="1" destOrd="0" presId="urn:microsoft.com/office/officeart/2008/layout/LinedList"/>
    <dgm:cxn modelId="{D1436221-1E8E-4BB0-AF52-354D44C742D3}" type="presParOf" srcId="{C57E6048-1143-47B5-9227-D8C41CC166D6}" destId="{A1FCD917-0B90-421D-BBE1-015C6CDB22BC}" srcOrd="6" destOrd="0" presId="urn:microsoft.com/office/officeart/2008/layout/LinedList"/>
    <dgm:cxn modelId="{6EB2BAA6-CFDC-48C8-BC32-022E20EEA505}" type="presParOf" srcId="{C57E6048-1143-47B5-9227-D8C41CC166D6}" destId="{C4D61482-B595-48A6-BEA6-D30CE9BFA27F}" srcOrd="7" destOrd="0" presId="urn:microsoft.com/office/officeart/2008/layout/LinedList"/>
    <dgm:cxn modelId="{5EA83E4F-06E1-42FD-B342-CFFB1F7F150C}" type="presParOf" srcId="{C4D61482-B595-48A6-BEA6-D30CE9BFA27F}" destId="{599D7402-A7D7-4824-9169-8CA76B97197C}" srcOrd="0" destOrd="0" presId="urn:microsoft.com/office/officeart/2008/layout/LinedList"/>
    <dgm:cxn modelId="{06062317-182D-4DEC-8B66-B3AC30F23813}" type="presParOf" srcId="{C4D61482-B595-48A6-BEA6-D30CE9BFA27F}" destId="{CA98F930-3BE8-4E5E-9B1A-E16CC62F2BA6}" srcOrd="1" destOrd="0" presId="urn:microsoft.com/office/officeart/2008/layout/LinedList"/>
    <dgm:cxn modelId="{C80A9577-77C3-4A37-A01D-4379F226C788}" type="presParOf" srcId="{C57E6048-1143-47B5-9227-D8C41CC166D6}" destId="{A4CEEAF4-6571-4D2A-B513-2727E814D4C4}" srcOrd="8" destOrd="0" presId="urn:microsoft.com/office/officeart/2008/layout/LinedList"/>
    <dgm:cxn modelId="{DAA80EE9-E447-472E-BC9E-D50B6785E70C}" type="presParOf" srcId="{C57E6048-1143-47B5-9227-D8C41CC166D6}" destId="{4D733C09-AF61-41D9-945F-ECC804542F13}" srcOrd="9" destOrd="0" presId="urn:microsoft.com/office/officeart/2008/layout/LinedList"/>
    <dgm:cxn modelId="{BF5104A7-2C44-4633-99F3-412DE520ADA6}" type="presParOf" srcId="{4D733C09-AF61-41D9-945F-ECC804542F13}" destId="{091AB6FA-34C4-4BFA-A3E4-BD64A3812AC1}" srcOrd="0" destOrd="0" presId="urn:microsoft.com/office/officeart/2008/layout/LinedList"/>
    <dgm:cxn modelId="{234D675D-C805-4B00-8F83-E2536B25B044}" type="presParOf" srcId="{4D733C09-AF61-41D9-945F-ECC804542F13}" destId="{8DB31499-6F38-440E-BCAF-CDF3CA167829}" srcOrd="1" destOrd="0" presId="urn:microsoft.com/office/officeart/2008/layout/LinedList"/>
    <dgm:cxn modelId="{FF69C6AF-AC42-4726-8CE4-C0B5EDE6DEBA}" type="presParOf" srcId="{C57E6048-1143-47B5-9227-D8C41CC166D6}" destId="{7C1C3F84-5DC4-40DF-9B4F-528C23C86968}" srcOrd="10" destOrd="0" presId="urn:microsoft.com/office/officeart/2008/layout/LinedList"/>
    <dgm:cxn modelId="{BEB9394B-9C1B-45DC-A99F-E3F82851CB0E}" type="presParOf" srcId="{C57E6048-1143-47B5-9227-D8C41CC166D6}" destId="{01F9D392-D4A9-49B4-A5A0-307551CC979C}" srcOrd="11" destOrd="0" presId="urn:microsoft.com/office/officeart/2008/layout/LinedList"/>
    <dgm:cxn modelId="{333D15A4-3705-4765-9C65-F101E97B5AF8}" type="presParOf" srcId="{01F9D392-D4A9-49B4-A5A0-307551CC979C}" destId="{47F32740-6421-4146-9B52-60A19B8AA47D}" srcOrd="0" destOrd="0" presId="urn:microsoft.com/office/officeart/2008/layout/LinedList"/>
    <dgm:cxn modelId="{64FAC279-3FDA-4FAB-83E1-4CD0738868B0}" type="presParOf" srcId="{01F9D392-D4A9-49B4-A5A0-307551CC979C}" destId="{A490CEB7-B217-4529-B0D7-2256DCB529F6}" srcOrd="1" destOrd="0" presId="urn:microsoft.com/office/officeart/2008/layout/LinedList"/>
    <dgm:cxn modelId="{08FF23DD-B969-4EBF-9E66-EABF7494BCCF}" type="presParOf" srcId="{C57E6048-1143-47B5-9227-D8C41CC166D6}" destId="{D59687FD-597F-4A7F-BFCF-5B6CE7A32E50}" srcOrd="12" destOrd="0" presId="urn:microsoft.com/office/officeart/2008/layout/LinedList"/>
    <dgm:cxn modelId="{D3DB42EA-68F1-41C7-B68E-47904BE250C7}" type="presParOf" srcId="{C57E6048-1143-47B5-9227-D8C41CC166D6}" destId="{F02A9FE3-A662-4B0D-B292-C5913AA951CC}" srcOrd="13" destOrd="0" presId="urn:microsoft.com/office/officeart/2008/layout/LinedList"/>
    <dgm:cxn modelId="{44527D56-3660-4D8F-9026-9EC5579E94DF}" type="presParOf" srcId="{F02A9FE3-A662-4B0D-B292-C5913AA951CC}" destId="{0B23FB11-75A9-4966-9CE3-745BD1209937}" srcOrd="0" destOrd="0" presId="urn:microsoft.com/office/officeart/2008/layout/LinedList"/>
    <dgm:cxn modelId="{9EFDC94D-BFB2-4C98-8330-8093AAA56161}" type="presParOf" srcId="{F02A9FE3-A662-4B0D-B292-C5913AA951CC}" destId="{84F9C93E-D8D7-4E19-84F3-D555C40088A0}" srcOrd="1" destOrd="0" presId="urn:microsoft.com/office/officeart/2008/layout/LinedList"/>
    <dgm:cxn modelId="{AFD42A46-137B-43C1-9D1D-7D9340FE6104}" type="presParOf" srcId="{C57E6048-1143-47B5-9227-D8C41CC166D6}" destId="{18B2A1BB-B8F0-442D-9649-DD458E1EE143}" srcOrd="14" destOrd="0" presId="urn:microsoft.com/office/officeart/2008/layout/LinedList"/>
    <dgm:cxn modelId="{61849573-B43F-4481-844B-248889BE28F8}" type="presParOf" srcId="{C57E6048-1143-47B5-9227-D8C41CC166D6}" destId="{7E662095-5AB4-44F6-96A2-72A0AAD61FE9}" srcOrd="15" destOrd="0" presId="urn:microsoft.com/office/officeart/2008/layout/LinedList"/>
    <dgm:cxn modelId="{D017C7BC-B32A-4BAE-BB82-1DC9640A2026}" type="presParOf" srcId="{7E662095-5AB4-44F6-96A2-72A0AAD61FE9}" destId="{F8A0598B-F25B-4489-A29A-F870C4C967FD}" srcOrd="0" destOrd="0" presId="urn:microsoft.com/office/officeart/2008/layout/LinedList"/>
    <dgm:cxn modelId="{BFF7DCE9-395F-468B-99B7-79B8D513844B}" type="presParOf" srcId="{7E662095-5AB4-44F6-96A2-72A0AAD61FE9}" destId="{92061D51-908F-4B43-8F62-A163EB4E74CB}" srcOrd="1" destOrd="0" presId="urn:microsoft.com/office/officeart/2008/layout/LinedList"/>
    <dgm:cxn modelId="{03FA4BBF-28EA-47AF-A31F-CA6E34F6D3E4}" type="presParOf" srcId="{C57E6048-1143-47B5-9227-D8C41CC166D6}" destId="{A9198731-827D-4CFD-AFA7-0960F81A9949}" srcOrd="16" destOrd="0" presId="urn:microsoft.com/office/officeart/2008/layout/LinedList"/>
    <dgm:cxn modelId="{C4901FA2-9A2B-4692-A5DB-FA498CA62F3F}" type="presParOf" srcId="{C57E6048-1143-47B5-9227-D8C41CC166D6}" destId="{E2366A95-FFA1-473B-B88E-7792986FEA84}" srcOrd="17" destOrd="0" presId="urn:microsoft.com/office/officeart/2008/layout/LinedList"/>
    <dgm:cxn modelId="{CA2672BE-2AE6-4C19-BA7F-13A9E0E0EA75}" type="presParOf" srcId="{E2366A95-FFA1-473B-B88E-7792986FEA84}" destId="{64C1DB6B-264B-49EC-BC21-314447BF3200}" srcOrd="0" destOrd="0" presId="urn:microsoft.com/office/officeart/2008/layout/LinedList"/>
    <dgm:cxn modelId="{908B8A09-A696-40BC-ABF0-50CAB0EF30A1}" type="presParOf" srcId="{E2366A95-FFA1-473B-B88E-7792986FEA84}" destId="{C794D7FA-2DEB-4917-99DD-5588EDEFD18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43D6E4-402A-47B5-A495-F83BD5A6427C}" type="doc">
      <dgm:prSet loTypeId="urn:microsoft.com/office/officeart/2005/8/layout/pyramid1" loCatId="pyramid" qsTypeId="urn:microsoft.com/office/officeart/2005/8/quickstyle/simple1#6" qsCatId="simple" csTypeId="urn:microsoft.com/office/officeart/2005/8/colors/accent0_1" csCatId="mainScheme" phldr="1"/>
      <dgm:spPr/>
    </dgm:pt>
    <dgm:pt modelId="{3BE4E23E-5CEF-4AA2-BBBA-FF10AD76E733}">
      <dgm:prSet phldrT="[Текст]" custT="1"/>
      <dgm:spPr>
        <a:solidFill>
          <a:srgbClr val="85C27F"/>
        </a:solidFill>
      </dgm:spPr>
      <dgm:t>
        <a:bodyPr/>
        <a:lstStyle/>
        <a:p>
          <a:endParaRPr lang="ru-RU" sz="1100" dirty="0"/>
        </a:p>
        <a:p>
          <a:endParaRPr lang="ru-RU" sz="1100" dirty="0"/>
        </a:p>
        <a:p>
          <a:endParaRPr lang="ru-RU" sz="2400" dirty="0"/>
        </a:p>
        <a:p>
          <a:r>
            <a:rPr lang="ru-RU" sz="2400" b="1" dirty="0">
              <a:solidFill>
                <a:srgbClr val="003300"/>
              </a:solidFill>
            </a:rPr>
            <a:t>2,1</a:t>
          </a:r>
          <a:r>
            <a:rPr lang="ru-RU" sz="1800" dirty="0">
              <a:solidFill>
                <a:srgbClr val="003300"/>
              </a:solidFill>
            </a:rPr>
            <a:t>%</a:t>
          </a:r>
          <a:r>
            <a:rPr lang="ru-RU" sz="2400" dirty="0">
              <a:solidFill>
                <a:srgbClr val="003300"/>
              </a:solidFill>
            </a:rPr>
            <a:t>  </a:t>
          </a:r>
          <a:r>
            <a:rPr lang="ru-RU" sz="2400" b="1" dirty="0">
              <a:solidFill>
                <a:srgbClr val="003300"/>
              </a:solidFill>
            </a:rPr>
            <a:t>Неналоговые</a:t>
          </a:r>
        </a:p>
      </dgm:t>
    </dgm:pt>
    <dgm:pt modelId="{E65EB932-711E-4038-BFCA-8DDCA141D6F0}" type="parTrans" cxnId="{8B8CF2A5-941F-4DB0-9680-667520DFA401}">
      <dgm:prSet/>
      <dgm:spPr/>
      <dgm:t>
        <a:bodyPr/>
        <a:lstStyle/>
        <a:p>
          <a:endParaRPr lang="ru-RU"/>
        </a:p>
      </dgm:t>
    </dgm:pt>
    <dgm:pt modelId="{397987EA-ABB6-4972-9B80-0C4AF401FADA}" type="sibTrans" cxnId="{8B8CF2A5-941F-4DB0-9680-667520DFA401}">
      <dgm:prSet/>
      <dgm:spPr/>
      <dgm:t>
        <a:bodyPr/>
        <a:lstStyle/>
        <a:p>
          <a:endParaRPr lang="ru-RU"/>
        </a:p>
      </dgm:t>
    </dgm:pt>
    <dgm:pt modelId="{D099B085-364E-4FF0-A897-DE649077DB7D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3600" b="1" dirty="0">
              <a:solidFill>
                <a:srgbClr val="003300"/>
              </a:solidFill>
            </a:rPr>
            <a:t>6,8%</a:t>
          </a:r>
          <a:r>
            <a:rPr lang="ru-RU" sz="4800" b="1" dirty="0">
              <a:solidFill>
                <a:srgbClr val="003300"/>
              </a:solidFill>
            </a:rPr>
            <a:t> Налоговые</a:t>
          </a:r>
        </a:p>
      </dgm:t>
    </dgm:pt>
    <dgm:pt modelId="{D8C5392E-04B5-4E26-8939-656944BE69A2}" type="parTrans" cxnId="{A70DB338-8B05-4F7D-B758-29D218F69E4C}">
      <dgm:prSet/>
      <dgm:spPr/>
      <dgm:t>
        <a:bodyPr/>
        <a:lstStyle/>
        <a:p>
          <a:endParaRPr lang="ru-RU"/>
        </a:p>
      </dgm:t>
    </dgm:pt>
    <dgm:pt modelId="{8A6EB97F-F69F-49C5-B4E8-11FFE6AB7F78}" type="sibTrans" cxnId="{A70DB338-8B05-4F7D-B758-29D218F69E4C}">
      <dgm:prSet/>
      <dgm:spPr/>
      <dgm:t>
        <a:bodyPr/>
        <a:lstStyle/>
        <a:p>
          <a:endParaRPr lang="ru-RU"/>
        </a:p>
      </dgm:t>
    </dgm:pt>
    <dgm:pt modelId="{543A13CC-577B-40C6-9BA1-4161C7332719}">
      <dgm:prSet phldrT="[Текст]" custT="1"/>
      <dgm:spPr>
        <a:solidFill>
          <a:srgbClr val="85C27F"/>
        </a:solidFill>
      </dgm:spPr>
      <dgm:t>
        <a:bodyPr/>
        <a:lstStyle/>
        <a:p>
          <a:pPr>
            <a:lnSpc>
              <a:spcPct val="100000"/>
            </a:lnSpc>
          </a:pPr>
          <a:r>
            <a:rPr lang="ru-RU" sz="6000" b="1" dirty="0">
              <a:solidFill>
                <a:srgbClr val="003300"/>
              </a:solidFill>
            </a:rPr>
            <a:t>91,1</a:t>
          </a:r>
          <a:r>
            <a:rPr lang="ru-RU" sz="4400" dirty="0">
              <a:solidFill>
                <a:srgbClr val="003300"/>
              </a:solidFill>
            </a:rPr>
            <a:t>%</a:t>
          </a:r>
          <a:r>
            <a:rPr lang="ru-RU" sz="6000" dirty="0">
              <a:solidFill>
                <a:srgbClr val="003300"/>
              </a:solidFill>
            </a:rPr>
            <a:t> </a:t>
          </a:r>
          <a:r>
            <a:rPr lang="ru-RU" sz="6000" b="1" dirty="0">
              <a:solidFill>
                <a:srgbClr val="003300"/>
              </a:solidFill>
            </a:rPr>
            <a:t>Безвозмездные</a:t>
          </a:r>
        </a:p>
      </dgm:t>
    </dgm:pt>
    <dgm:pt modelId="{F8C8A7B2-8D13-4567-84FB-7BBB3F207111}" type="parTrans" cxnId="{C82222FC-1689-4A06-908A-1C5DF794662B}">
      <dgm:prSet/>
      <dgm:spPr/>
      <dgm:t>
        <a:bodyPr/>
        <a:lstStyle/>
        <a:p>
          <a:endParaRPr lang="ru-RU"/>
        </a:p>
      </dgm:t>
    </dgm:pt>
    <dgm:pt modelId="{3EAD599F-0C82-4C0B-A4A0-88D1AD661651}" type="sibTrans" cxnId="{C82222FC-1689-4A06-908A-1C5DF794662B}">
      <dgm:prSet/>
      <dgm:spPr/>
      <dgm:t>
        <a:bodyPr/>
        <a:lstStyle/>
        <a:p>
          <a:endParaRPr lang="ru-RU"/>
        </a:p>
      </dgm:t>
    </dgm:pt>
    <dgm:pt modelId="{D08F4AF5-1E3E-4EB7-8CE8-4B2779DA9AE7}" type="pres">
      <dgm:prSet presAssocID="{2143D6E4-402A-47B5-A495-F83BD5A6427C}" presName="Name0" presStyleCnt="0">
        <dgm:presLayoutVars>
          <dgm:dir/>
          <dgm:animLvl val="lvl"/>
          <dgm:resizeHandles val="exact"/>
        </dgm:presLayoutVars>
      </dgm:prSet>
      <dgm:spPr/>
    </dgm:pt>
    <dgm:pt modelId="{016B333A-53F0-4B96-95E4-302151442BDD}" type="pres">
      <dgm:prSet presAssocID="{3BE4E23E-5CEF-4AA2-BBBA-FF10AD76E733}" presName="Name8" presStyleCnt="0"/>
      <dgm:spPr/>
    </dgm:pt>
    <dgm:pt modelId="{2FB61DE9-63CF-47BF-BB57-FE032012DA80}" type="pres">
      <dgm:prSet presAssocID="{3BE4E23E-5CEF-4AA2-BBBA-FF10AD76E733}" presName="level" presStyleLbl="node1" presStyleIdx="0" presStyleCnt="3" custScaleY="66351">
        <dgm:presLayoutVars>
          <dgm:chMax val="1"/>
          <dgm:bulletEnabled val="1"/>
        </dgm:presLayoutVars>
      </dgm:prSet>
      <dgm:spPr/>
    </dgm:pt>
    <dgm:pt modelId="{05655D2F-45E7-4A5E-B4EE-3376B7645F99}" type="pres">
      <dgm:prSet presAssocID="{3BE4E23E-5CEF-4AA2-BBBA-FF10AD76E7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15E746A-F596-43B8-AC94-EBC10B01C07F}" type="pres">
      <dgm:prSet presAssocID="{D099B085-364E-4FF0-A897-DE649077DB7D}" presName="Name8" presStyleCnt="0"/>
      <dgm:spPr/>
    </dgm:pt>
    <dgm:pt modelId="{5C7A61AE-7841-49E5-B10E-B86E4A2EA223}" type="pres">
      <dgm:prSet presAssocID="{D099B085-364E-4FF0-A897-DE649077DB7D}" presName="level" presStyleLbl="node1" presStyleIdx="1" presStyleCnt="3" custScaleY="60978">
        <dgm:presLayoutVars>
          <dgm:chMax val="1"/>
          <dgm:bulletEnabled val="1"/>
        </dgm:presLayoutVars>
      </dgm:prSet>
      <dgm:spPr/>
    </dgm:pt>
    <dgm:pt modelId="{A920179C-F96F-48FA-A07B-6C853D34879D}" type="pres">
      <dgm:prSet presAssocID="{D099B085-364E-4FF0-A897-DE649077DB7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6EA567-8370-4611-953A-9D486659D534}" type="pres">
      <dgm:prSet presAssocID="{543A13CC-577B-40C6-9BA1-4161C7332719}" presName="Name8" presStyleCnt="0"/>
      <dgm:spPr/>
    </dgm:pt>
    <dgm:pt modelId="{52AE2C2B-BC83-4358-A3D4-B87C16588C44}" type="pres">
      <dgm:prSet presAssocID="{543A13CC-577B-40C6-9BA1-4161C7332719}" presName="level" presStyleLbl="node1" presStyleIdx="2" presStyleCnt="3" custLinFactNeighborX="25" custLinFactNeighborY="0">
        <dgm:presLayoutVars>
          <dgm:chMax val="1"/>
          <dgm:bulletEnabled val="1"/>
        </dgm:presLayoutVars>
      </dgm:prSet>
      <dgm:spPr/>
    </dgm:pt>
    <dgm:pt modelId="{0363E17B-2322-4303-A4B8-950681A7BE1A}" type="pres">
      <dgm:prSet presAssocID="{543A13CC-577B-40C6-9BA1-4161C733271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F992B03-A738-41D8-9774-8D4BDC0DE299}" type="presOf" srcId="{D099B085-364E-4FF0-A897-DE649077DB7D}" destId="{A920179C-F96F-48FA-A07B-6C853D34879D}" srcOrd="1" destOrd="0" presId="urn:microsoft.com/office/officeart/2005/8/layout/pyramid1"/>
    <dgm:cxn modelId="{02128220-E549-4A80-A071-52AC797D386B}" type="presOf" srcId="{543A13CC-577B-40C6-9BA1-4161C7332719}" destId="{0363E17B-2322-4303-A4B8-950681A7BE1A}" srcOrd="1" destOrd="0" presId="urn:microsoft.com/office/officeart/2005/8/layout/pyramid1"/>
    <dgm:cxn modelId="{A70DB338-8B05-4F7D-B758-29D218F69E4C}" srcId="{2143D6E4-402A-47B5-A495-F83BD5A6427C}" destId="{D099B085-364E-4FF0-A897-DE649077DB7D}" srcOrd="1" destOrd="0" parTransId="{D8C5392E-04B5-4E26-8939-656944BE69A2}" sibTransId="{8A6EB97F-F69F-49C5-B4E8-11FFE6AB7F78}"/>
    <dgm:cxn modelId="{0B3ABC69-DBE6-4317-9CED-93BC9BD07668}" type="presOf" srcId="{543A13CC-577B-40C6-9BA1-4161C7332719}" destId="{52AE2C2B-BC83-4358-A3D4-B87C16588C44}" srcOrd="0" destOrd="0" presId="urn:microsoft.com/office/officeart/2005/8/layout/pyramid1"/>
    <dgm:cxn modelId="{BAABF369-31FF-42EF-BBFA-BD445220F549}" type="presOf" srcId="{D099B085-364E-4FF0-A897-DE649077DB7D}" destId="{5C7A61AE-7841-49E5-B10E-B86E4A2EA223}" srcOrd="0" destOrd="0" presId="urn:microsoft.com/office/officeart/2005/8/layout/pyramid1"/>
    <dgm:cxn modelId="{B60A196C-6F0F-4F3C-9A02-8BC984A30AD9}" type="presOf" srcId="{3BE4E23E-5CEF-4AA2-BBBA-FF10AD76E733}" destId="{2FB61DE9-63CF-47BF-BB57-FE032012DA80}" srcOrd="0" destOrd="0" presId="urn:microsoft.com/office/officeart/2005/8/layout/pyramid1"/>
    <dgm:cxn modelId="{F6997286-AA87-4591-BC59-4252D14CEC9A}" type="presOf" srcId="{3BE4E23E-5CEF-4AA2-BBBA-FF10AD76E733}" destId="{05655D2F-45E7-4A5E-B4EE-3376B7645F99}" srcOrd="1" destOrd="0" presId="urn:microsoft.com/office/officeart/2005/8/layout/pyramid1"/>
    <dgm:cxn modelId="{8B8CF2A5-941F-4DB0-9680-667520DFA401}" srcId="{2143D6E4-402A-47B5-A495-F83BD5A6427C}" destId="{3BE4E23E-5CEF-4AA2-BBBA-FF10AD76E733}" srcOrd="0" destOrd="0" parTransId="{E65EB932-711E-4038-BFCA-8DDCA141D6F0}" sibTransId="{397987EA-ABB6-4972-9B80-0C4AF401FADA}"/>
    <dgm:cxn modelId="{8576B4DD-83BA-4CD5-A76A-647FBABABBCD}" type="presOf" srcId="{2143D6E4-402A-47B5-A495-F83BD5A6427C}" destId="{D08F4AF5-1E3E-4EB7-8CE8-4B2779DA9AE7}" srcOrd="0" destOrd="0" presId="urn:microsoft.com/office/officeart/2005/8/layout/pyramid1"/>
    <dgm:cxn modelId="{C82222FC-1689-4A06-908A-1C5DF794662B}" srcId="{2143D6E4-402A-47B5-A495-F83BD5A6427C}" destId="{543A13CC-577B-40C6-9BA1-4161C7332719}" srcOrd="2" destOrd="0" parTransId="{F8C8A7B2-8D13-4567-84FB-7BBB3F207111}" sibTransId="{3EAD599F-0C82-4C0B-A4A0-88D1AD661651}"/>
    <dgm:cxn modelId="{B5DDC366-821F-4C1B-9EFA-2D1CCB153A04}" type="presParOf" srcId="{D08F4AF5-1E3E-4EB7-8CE8-4B2779DA9AE7}" destId="{016B333A-53F0-4B96-95E4-302151442BDD}" srcOrd="0" destOrd="0" presId="urn:microsoft.com/office/officeart/2005/8/layout/pyramid1"/>
    <dgm:cxn modelId="{231AA2B1-7F7C-4C94-8FCC-9ADB49E47282}" type="presParOf" srcId="{016B333A-53F0-4B96-95E4-302151442BDD}" destId="{2FB61DE9-63CF-47BF-BB57-FE032012DA80}" srcOrd="0" destOrd="0" presId="urn:microsoft.com/office/officeart/2005/8/layout/pyramid1"/>
    <dgm:cxn modelId="{9F7DA767-3925-443F-BFC1-54D2392EC1CE}" type="presParOf" srcId="{016B333A-53F0-4B96-95E4-302151442BDD}" destId="{05655D2F-45E7-4A5E-B4EE-3376B7645F99}" srcOrd="1" destOrd="0" presId="urn:microsoft.com/office/officeart/2005/8/layout/pyramid1"/>
    <dgm:cxn modelId="{C80C6472-E63E-47A5-9E2A-BD8E583FFA6C}" type="presParOf" srcId="{D08F4AF5-1E3E-4EB7-8CE8-4B2779DA9AE7}" destId="{E15E746A-F596-43B8-AC94-EBC10B01C07F}" srcOrd="1" destOrd="0" presId="urn:microsoft.com/office/officeart/2005/8/layout/pyramid1"/>
    <dgm:cxn modelId="{3340670A-F445-4F96-B6A1-8716857AEDC4}" type="presParOf" srcId="{E15E746A-F596-43B8-AC94-EBC10B01C07F}" destId="{5C7A61AE-7841-49E5-B10E-B86E4A2EA223}" srcOrd="0" destOrd="0" presId="urn:microsoft.com/office/officeart/2005/8/layout/pyramid1"/>
    <dgm:cxn modelId="{68CE0F20-8482-44D5-8970-1C26DFBABDAA}" type="presParOf" srcId="{E15E746A-F596-43B8-AC94-EBC10B01C07F}" destId="{A920179C-F96F-48FA-A07B-6C853D34879D}" srcOrd="1" destOrd="0" presId="urn:microsoft.com/office/officeart/2005/8/layout/pyramid1"/>
    <dgm:cxn modelId="{65A9DC9C-DABF-4650-8B21-1A01F03CD9D8}" type="presParOf" srcId="{D08F4AF5-1E3E-4EB7-8CE8-4B2779DA9AE7}" destId="{8B6EA567-8370-4611-953A-9D486659D534}" srcOrd="2" destOrd="0" presId="urn:microsoft.com/office/officeart/2005/8/layout/pyramid1"/>
    <dgm:cxn modelId="{FF5182A2-5767-4A23-BA94-FF65CCB7D359}" type="presParOf" srcId="{8B6EA567-8370-4611-953A-9D486659D534}" destId="{52AE2C2B-BC83-4358-A3D4-B87C16588C44}" srcOrd="0" destOrd="0" presId="urn:microsoft.com/office/officeart/2005/8/layout/pyramid1"/>
    <dgm:cxn modelId="{2DDCE57A-6D52-4A81-87AE-0C0A5CA7C1EC}" type="presParOf" srcId="{8B6EA567-8370-4611-953A-9D486659D534}" destId="{0363E17B-2322-4303-A4B8-950681A7BE1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BC965-4554-4527-9B18-0555CA5D835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41FB28-6B75-49D1-8F84-196055E8C96C}">
      <dgm:prSet phldrT="[Текст]" custT="1"/>
      <dgm:spPr>
        <a:solidFill>
          <a:srgbClr val="85C27F"/>
        </a:solidFill>
      </dgm:spPr>
      <dgm:t>
        <a:bodyPr/>
        <a:lstStyle/>
        <a:p>
          <a:r>
            <a:rPr lang="ru-RU" sz="3200" b="1" dirty="0">
              <a:solidFill>
                <a:srgbClr val="003300"/>
              </a:solidFill>
              <a:latin typeface="+mn-lt"/>
            </a:rPr>
            <a:t>Налоги граждан             и организаций</a:t>
          </a:r>
        </a:p>
      </dgm:t>
    </dgm:pt>
    <dgm:pt modelId="{1ED4CF72-8FF0-4C98-B0FA-C38D5709FAC2}" type="parTrans" cxnId="{9075455A-BFC4-4484-83EC-EF23D61D7242}">
      <dgm:prSet/>
      <dgm:spPr/>
      <dgm:t>
        <a:bodyPr/>
        <a:lstStyle/>
        <a:p>
          <a:endParaRPr lang="ru-RU"/>
        </a:p>
      </dgm:t>
    </dgm:pt>
    <dgm:pt modelId="{4A10A57A-9C4A-4E5D-97FA-AF187E2EA71B}" type="sibTrans" cxnId="{9075455A-BFC4-4484-83EC-EF23D61D7242}">
      <dgm:prSet/>
      <dgm:spPr/>
      <dgm:t>
        <a:bodyPr/>
        <a:lstStyle/>
        <a:p>
          <a:endParaRPr lang="ru-RU"/>
        </a:p>
      </dgm:t>
    </dgm:pt>
    <dgm:pt modelId="{A5B32CD9-5F44-4545-A1FF-947E0D9C1F56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НДФЛ</a:t>
          </a:r>
          <a:r>
            <a:rPr lang="ru-RU" sz="1800" dirty="0">
              <a:solidFill>
                <a:srgbClr val="003300"/>
              </a:solidFill>
            </a:rPr>
            <a:t> – </a:t>
          </a:r>
          <a:r>
            <a:rPr lang="ru-RU" sz="1600" dirty="0">
              <a:solidFill>
                <a:srgbClr val="003300"/>
              </a:solidFill>
            </a:rPr>
            <a:t>налог на доходы физических лиц</a:t>
          </a:r>
        </a:p>
      </dgm:t>
    </dgm:pt>
    <dgm:pt modelId="{42281FC9-6EDE-434B-8D45-751A3A27947E}" type="parTrans" cxnId="{59222DD9-3988-42A0-A892-D13BEC7A38AD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DA2E3FAF-A3A9-4BFC-84C6-F97445057E6E}" type="sibTrans" cxnId="{59222DD9-3988-42A0-A892-D13BEC7A38AD}">
      <dgm:prSet/>
      <dgm:spPr/>
      <dgm:t>
        <a:bodyPr/>
        <a:lstStyle/>
        <a:p>
          <a:endParaRPr lang="ru-RU"/>
        </a:p>
      </dgm:t>
    </dgm:pt>
    <dgm:pt modelId="{F9BDDC13-0336-48F2-BE76-59DAB26A4F06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Акцизы</a:t>
          </a:r>
          <a:r>
            <a:rPr lang="ru-RU" sz="1800" dirty="0">
              <a:solidFill>
                <a:srgbClr val="003300"/>
              </a:solidFill>
            </a:rPr>
            <a:t> </a:t>
          </a:r>
          <a:r>
            <a:rPr lang="ru-RU" sz="1600" dirty="0">
              <a:solidFill>
                <a:srgbClr val="003300"/>
              </a:solidFill>
            </a:rPr>
            <a:t>на автомобильный и прямогонный        бензин, дизельное топливо, моторные масла</a:t>
          </a:r>
        </a:p>
      </dgm:t>
    </dgm:pt>
    <dgm:pt modelId="{E133A20D-D7EF-4593-A322-AD2F046CFC7B}" type="parTrans" cxnId="{028BBF4B-C95C-430C-ACBD-C19B859D3585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9A991863-D41F-4B4B-A5D8-A3B3CD19D292}" type="sibTrans" cxnId="{028BBF4B-C95C-430C-ACBD-C19B859D3585}">
      <dgm:prSet/>
      <dgm:spPr/>
      <dgm:t>
        <a:bodyPr/>
        <a:lstStyle/>
        <a:p>
          <a:endParaRPr lang="ru-RU"/>
        </a:p>
      </dgm:t>
    </dgm:pt>
    <dgm:pt modelId="{037CF415-7644-49F1-B265-4B5B85BC6F6E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УСН</a:t>
          </a:r>
          <a:r>
            <a:rPr lang="ru-RU" sz="1800" dirty="0">
              <a:solidFill>
                <a:srgbClr val="003300"/>
              </a:solidFill>
            </a:rPr>
            <a:t> – </a:t>
          </a:r>
          <a:r>
            <a:rPr lang="ru-RU" sz="1600" dirty="0">
              <a:solidFill>
                <a:srgbClr val="003300"/>
              </a:solidFill>
            </a:rPr>
            <a:t>упрощенная система налогообложения </a:t>
          </a:r>
        </a:p>
      </dgm:t>
    </dgm:pt>
    <dgm:pt modelId="{01A3462A-68F1-44AC-ADBA-D18DFDAA31C5}" type="parTrans" cxnId="{9785871B-2496-4ABC-A215-5619C92BC0F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891B564E-8D66-4E5E-BB1E-AED8D40B8311}" type="sibTrans" cxnId="{9785871B-2496-4ABC-A215-5619C92BC0FF}">
      <dgm:prSet/>
      <dgm:spPr/>
      <dgm:t>
        <a:bodyPr/>
        <a:lstStyle/>
        <a:p>
          <a:endParaRPr lang="ru-RU"/>
        </a:p>
      </dgm:t>
    </dgm:pt>
    <dgm:pt modelId="{3C299310-30AE-4476-8011-0599E9945D6E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ЕСХН</a:t>
          </a:r>
          <a:r>
            <a:rPr lang="ru-RU" sz="1800" dirty="0">
              <a:solidFill>
                <a:srgbClr val="003300"/>
              </a:solidFill>
            </a:rPr>
            <a:t> – единый сельскохозяйственный налог</a:t>
          </a:r>
        </a:p>
      </dgm:t>
    </dgm:pt>
    <dgm:pt modelId="{85ECC5F2-856C-413A-8050-2AF4547AB039}" type="parTrans" cxnId="{83B771C0-4647-4FBC-8BEE-D28C6E6EF830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E5827C34-C219-45C2-BBDA-4EE3A36DA8D0}" type="sibTrans" cxnId="{83B771C0-4647-4FBC-8BEE-D28C6E6EF830}">
      <dgm:prSet/>
      <dgm:spPr/>
      <dgm:t>
        <a:bodyPr/>
        <a:lstStyle/>
        <a:p>
          <a:endParaRPr lang="ru-RU"/>
        </a:p>
      </dgm:t>
    </dgm:pt>
    <dgm:pt modelId="{53D89F4E-0995-4B72-B26F-BE0B1BC030EA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ПСН</a:t>
          </a:r>
          <a:r>
            <a:rPr lang="ru-RU" sz="1800" dirty="0">
              <a:solidFill>
                <a:srgbClr val="003300"/>
              </a:solidFill>
            </a:rPr>
            <a:t> – патентная система налогообложения</a:t>
          </a:r>
        </a:p>
      </dgm:t>
    </dgm:pt>
    <dgm:pt modelId="{0BAB1362-A491-48C0-BA7B-DECFFF322A85}" type="parTrans" cxnId="{069AEAF6-4404-4DCF-8D70-16F744E817AE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CE7BDC56-0139-4932-83F4-56365EC3D49B}" type="sibTrans" cxnId="{069AEAF6-4404-4DCF-8D70-16F744E817AE}">
      <dgm:prSet/>
      <dgm:spPr/>
      <dgm:t>
        <a:bodyPr/>
        <a:lstStyle/>
        <a:p>
          <a:endParaRPr lang="ru-RU"/>
        </a:p>
      </dgm:t>
    </dgm:pt>
    <dgm:pt modelId="{770F2942-DD29-4552-AD7D-6B5C15ADB099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НИФЛ</a:t>
          </a:r>
          <a:r>
            <a:rPr lang="ru-RU" sz="1800" dirty="0">
              <a:solidFill>
                <a:srgbClr val="003300"/>
              </a:solidFill>
            </a:rPr>
            <a:t> – налог на имущество физических лиц</a:t>
          </a:r>
        </a:p>
      </dgm:t>
    </dgm:pt>
    <dgm:pt modelId="{BE2D08E3-D6EA-4592-A38A-F59192BC966A}" type="parTrans" cxnId="{3B8735B2-B966-4724-AC86-255010F7B1A3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EF714806-847D-4BE4-AA32-22F0201F6211}" type="sibTrans" cxnId="{3B8735B2-B966-4724-AC86-255010F7B1A3}">
      <dgm:prSet/>
      <dgm:spPr/>
      <dgm:t>
        <a:bodyPr/>
        <a:lstStyle/>
        <a:p>
          <a:endParaRPr lang="ru-RU"/>
        </a:p>
      </dgm:t>
    </dgm:pt>
    <dgm:pt modelId="{4789D4E7-C9EF-4916-8389-264ECACAC4A4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Земельный</a:t>
          </a:r>
          <a:r>
            <a:rPr lang="ru-RU" sz="1800" dirty="0">
              <a:solidFill>
                <a:srgbClr val="003300"/>
              </a:solidFill>
            </a:rPr>
            <a:t> налог</a:t>
          </a:r>
        </a:p>
      </dgm:t>
    </dgm:pt>
    <dgm:pt modelId="{EFFCC01C-69C0-4CCD-881D-50C7956867B6}" type="parTrans" cxnId="{5E876F34-91E7-4563-87C3-4190AD782032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653CBA0C-8C23-4E60-8B65-39C7945E427C}" type="sibTrans" cxnId="{5E876F34-91E7-4563-87C3-4190AD782032}">
      <dgm:prSet/>
      <dgm:spPr/>
      <dgm:t>
        <a:bodyPr/>
        <a:lstStyle/>
        <a:p>
          <a:endParaRPr lang="ru-RU"/>
        </a:p>
      </dgm:t>
    </dgm:pt>
    <dgm:pt modelId="{B7D1707F-C537-4186-AECD-EB7B17155628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Государственная пошлина</a:t>
          </a:r>
        </a:p>
      </dgm:t>
    </dgm:pt>
    <dgm:pt modelId="{895F36DA-BFFC-4A77-885C-255C804F8A57}" type="parTrans" cxnId="{C61E5B56-72FA-42B7-9EDF-4D0E1C95A45B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9A8BE812-F912-4858-BAC2-E265C129FE22}" type="sibTrans" cxnId="{C61E5B56-72FA-42B7-9EDF-4D0E1C95A45B}">
      <dgm:prSet/>
      <dgm:spPr/>
      <dgm:t>
        <a:bodyPr/>
        <a:lstStyle/>
        <a:p>
          <a:endParaRPr lang="ru-RU"/>
        </a:p>
      </dgm:t>
    </dgm:pt>
    <dgm:pt modelId="{122CC7FB-B738-4915-BDB5-833DB93606A8}">
      <dgm:prSet phldrT="[Текст]" custT="1"/>
      <dgm:spPr>
        <a:solidFill>
          <a:srgbClr val="85C27F"/>
        </a:solidFill>
      </dgm:spPr>
      <dgm:t>
        <a:bodyPr/>
        <a:lstStyle/>
        <a:p>
          <a:pPr algn="l"/>
          <a:r>
            <a:rPr lang="ru-RU" sz="2800" b="1" dirty="0">
              <a:solidFill>
                <a:srgbClr val="003300"/>
              </a:solidFill>
            </a:rPr>
            <a:t>   НДПИ</a:t>
          </a:r>
          <a:r>
            <a:rPr lang="ru-RU" sz="1800" dirty="0">
              <a:solidFill>
                <a:srgbClr val="003300"/>
              </a:solidFill>
            </a:rPr>
            <a:t> – налог на добычу полезных ископаемых</a:t>
          </a:r>
        </a:p>
      </dgm:t>
    </dgm:pt>
    <dgm:pt modelId="{E314D5AB-912B-46DA-B357-E7FABC336828}" type="parTrans" cxnId="{E82BFBD4-5613-4DEE-97CE-7F71265D6F9F}">
      <dgm:prSet/>
      <dgm:spPr>
        <a:ln>
          <a:solidFill>
            <a:srgbClr val="003300"/>
          </a:solidFill>
        </a:ln>
      </dgm:spPr>
      <dgm:t>
        <a:bodyPr/>
        <a:lstStyle/>
        <a:p>
          <a:endParaRPr lang="ru-RU"/>
        </a:p>
      </dgm:t>
    </dgm:pt>
    <dgm:pt modelId="{29E712F4-4CB7-45B0-894A-B68463096870}" type="sibTrans" cxnId="{E82BFBD4-5613-4DEE-97CE-7F71265D6F9F}">
      <dgm:prSet/>
      <dgm:spPr/>
      <dgm:t>
        <a:bodyPr/>
        <a:lstStyle/>
        <a:p>
          <a:endParaRPr lang="ru-RU"/>
        </a:p>
      </dgm:t>
    </dgm:pt>
    <dgm:pt modelId="{875508F7-09CB-46CA-94A7-48A048FAFD33}" type="pres">
      <dgm:prSet presAssocID="{AECBC965-4554-4527-9B18-0555CA5D835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70AC214-E0A8-46AB-9632-0C47F51E4999}" type="pres">
      <dgm:prSet presAssocID="{1C41FB28-6B75-49D1-8F84-196055E8C96C}" presName="root1" presStyleCnt="0"/>
      <dgm:spPr/>
    </dgm:pt>
    <dgm:pt modelId="{5C7C5986-14C5-457F-8096-5DF8DC5EF2C2}" type="pres">
      <dgm:prSet presAssocID="{1C41FB28-6B75-49D1-8F84-196055E8C96C}" presName="LevelOneTextNode" presStyleLbl="node0" presStyleIdx="0" presStyleCnt="1" custAng="5400000" custScaleX="440739" custScaleY="140214" custLinFactX="-57759" custLinFactNeighborX="-100000" custLinFactNeighborY="-1653">
        <dgm:presLayoutVars>
          <dgm:chPref val="3"/>
        </dgm:presLayoutVars>
      </dgm:prSet>
      <dgm:spPr/>
    </dgm:pt>
    <dgm:pt modelId="{F9901C22-B1A6-4A20-A2C8-A0C45F1F62A7}" type="pres">
      <dgm:prSet presAssocID="{1C41FB28-6B75-49D1-8F84-196055E8C96C}" presName="level2hierChild" presStyleCnt="0"/>
      <dgm:spPr/>
    </dgm:pt>
    <dgm:pt modelId="{621A3028-530B-4B90-B15C-A05324DFB786}" type="pres">
      <dgm:prSet presAssocID="{42281FC9-6EDE-434B-8D45-751A3A27947E}" presName="conn2-1" presStyleLbl="parChTrans1D2" presStyleIdx="0" presStyleCnt="9"/>
      <dgm:spPr/>
    </dgm:pt>
    <dgm:pt modelId="{5783ADA3-2CBD-4946-9446-A4B64A5DBE64}" type="pres">
      <dgm:prSet presAssocID="{42281FC9-6EDE-434B-8D45-751A3A27947E}" presName="connTx" presStyleLbl="parChTrans1D2" presStyleIdx="0" presStyleCnt="9"/>
      <dgm:spPr/>
    </dgm:pt>
    <dgm:pt modelId="{55CB3DE3-5396-4156-AC58-B9FE15E9733F}" type="pres">
      <dgm:prSet presAssocID="{A5B32CD9-5F44-4545-A1FF-947E0D9C1F56}" presName="root2" presStyleCnt="0"/>
      <dgm:spPr/>
    </dgm:pt>
    <dgm:pt modelId="{5A8A33F3-6FC2-4E2A-B8C7-2649FE4182B4}" type="pres">
      <dgm:prSet presAssocID="{A5B32CD9-5F44-4545-A1FF-947E0D9C1F56}" presName="LevelTwoTextNode" presStyleLbl="node2" presStyleIdx="0" presStyleCnt="9" custScaleX="439741" custScaleY="119792">
        <dgm:presLayoutVars>
          <dgm:chPref val="3"/>
        </dgm:presLayoutVars>
      </dgm:prSet>
      <dgm:spPr/>
    </dgm:pt>
    <dgm:pt modelId="{C26DFB8E-C5FC-4B0A-A92C-C75966EFCBBC}" type="pres">
      <dgm:prSet presAssocID="{A5B32CD9-5F44-4545-A1FF-947E0D9C1F56}" presName="level3hierChild" presStyleCnt="0"/>
      <dgm:spPr/>
    </dgm:pt>
    <dgm:pt modelId="{749B160D-8A45-45EE-854D-E534EB405EDF}" type="pres">
      <dgm:prSet presAssocID="{E133A20D-D7EF-4593-A322-AD2F046CFC7B}" presName="conn2-1" presStyleLbl="parChTrans1D2" presStyleIdx="1" presStyleCnt="9"/>
      <dgm:spPr/>
    </dgm:pt>
    <dgm:pt modelId="{7005B931-0E69-4C7F-8DC5-8CE50736778F}" type="pres">
      <dgm:prSet presAssocID="{E133A20D-D7EF-4593-A322-AD2F046CFC7B}" presName="connTx" presStyleLbl="parChTrans1D2" presStyleIdx="1" presStyleCnt="9"/>
      <dgm:spPr/>
    </dgm:pt>
    <dgm:pt modelId="{09D98B92-F99B-4F40-A6E2-93A3D5736328}" type="pres">
      <dgm:prSet presAssocID="{F9BDDC13-0336-48F2-BE76-59DAB26A4F06}" presName="root2" presStyleCnt="0"/>
      <dgm:spPr/>
    </dgm:pt>
    <dgm:pt modelId="{3FEED045-423B-4722-AA58-338544E58FCE}" type="pres">
      <dgm:prSet presAssocID="{F9BDDC13-0336-48F2-BE76-59DAB26A4F06}" presName="LevelTwoTextNode" presStyleLbl="node2" presStyleIdx="1" presStyleCnt="9" custScaleX="439741" custScaleY="189898">
        <dgm:presLayoutVars>
          <dgm:chPref val="3"/>
        </dgm:presLayoutVars>
      </dgm:prSet>
      <dgm:spPr/>
    </dgm:pt>
    <dgm:pt modelId="{46AE8900-E686-425F-91F5-6331D66D77BB}" type="pres">
      <dgm:prSet presAssocID="{F9BDDC13-0336-48F2-BE76-59DAB26A4F06}" presName="level3hierChild" presStyleCnt="0"/>
      <dgm:spPr/>
    </dgm:pt>
    <dgm:pt modelId="{CFC3D834-4028-4DFC-BC2B-E9538C450DBD}" type="pres">
      <dgm:prSet presAssocID="{01A3462A-68F1-44AC-ADBA-D18DFDAA31C5}" presName="conn2-1" presStyleLbl="parChTrans1D2" presStyleIdx="2" presStyleCnt="9"/>
      <dgm:spPr/>
    </dgm:pt>
    <dgm:pt modelId="{27F29424-A6F1-4AE3-8365-F69FFA83267D}" type="pres">
      <dgm:prSet presAssocID="{01A3462A-68F1-44AC-ADBA-D18DFDAA31C5}" presName="connTx" presStyleLbl="parChTrans1D2" presStyleIdx="2" presStyleCnt="9"/>
      <dgm:spPr/>
    </dgm:pt>
    <dgm:pt modelId="{2AECDF6B-2F0E-4901-9271-87D36FC3398F}" type="pres">
      <dgm:prSet presAssocID="{037CF415-7644-49F1-B265-4B5B85BC6F6E}" presName="root2" presStyleCnt="0"/>
      <dgm:spPr/>
    </dgm:pt>
    <dgm:pt modelId="{B659FE2F-C503-4466-8F36-22DA64E9FB3B}" type="pres">
      <dgm:prSet presAssocID="{037CF415-7644-49F1-B265-4B5B85BC6F6E}" presName="LevelTwoTextNode" presStyleLbl="node2" presStyleIdx="2" presStyleCnt="9" custScaleX="439741" custScaleY="122436">
        <dgm:presLayoutVars>
          <dgm:chPref val="3"/>
        </dgm:presLayoutVars>
      </dgm:prSet>
      <dgm:spPr/>
    </dgm:pt>
    <dgm:pt modelId="{A211EF6A-647F-4E77-8B4F-97D2DD310912}" type="pres">
      <dgm:prSet presAssocID="{037CF415-7644-49F1-B265-4B5B85BC6F6E}" presName="level3hierChild" presStyleCnt="0"/>
      <dgm:spPr/>
    </dgm:pt>
    <dgm:pt modelId="{8FEF75FB-19EF-42A9-AFB9-224621114448}" type="pres">
      <dgm:prSet presAssocID="{85ECC5F2-856C-413A-8050-2AF4547AB039}" presName="conn2-1" presStyleLbl="parChTrans1D2" presStyleIdx="3" presStyleCnt="9"/>
      <dgm:spPr/>
    </dgm:pt>
    <dgm:pt modelId="{949CB85F-046E-41AB-8070-ADCAA6E699A6}" type="pres">
      <dgm:prSet presAssocID="{85ECC5F2-856C-413A-8050-2AF4547AB039}" presName="connTx" presStyleLbl="parChTrans1D2" presStyleIdx="3" presStyleCnt="9"/>
      <dgm:spPr/>
    </dgm:pt>
    <dgm:pt modelId="{38FC9A76-DD35-416D-B91B-8E2F08B93749}" type="pres">
      <dgm:prSet presAssocID="{3C299310-30AE-4476-8011-0599E9945D6E}" presName="root2" presStyleCnt="0"/>
      <dgm:spPr/>
    </dgm:pt>
    <dgm:pt modelId="{7C40B5AC-FF80-4FC9-9825-B040CC36E541}" type="pres">
      <dgm:prSet presAssocID="{3C299310-30AE-4476-8011-0599E9945D6E}" presName="LevelTwoTextNode" presStyleLbl="node2" presStyleIdx="3" presStyleCnt="9" custScaleX="439741" custScaleY="122460">
        <dgm:presLayoutVars>
          <dgm:chPref val="3"/>
        </dgm:presLayoutVars>
      </dgm:prSet>
      <dgm:spPr/>
    </dgm:pt>
    <dgm:pt modelId="{316250FD-5659-4CBC-9D45-6C57DB58C1BF}" type="pres">
      <dgm:prSet presAssocID="{3C299310-30AE-4476-8011-0599E9945D6E}" presName="level3hierChild" presStyleCnt="0"/>
      <dgm:spPr/>
    </dgm:pt>
    <dgm:pt modelId="{05870BB5-915E-4B38-AD2B-D8B809DA04A5}" type="pres">
      <dgm:prSet presAssocID="{0BAB1362-A491-48C0-BA7B-DECFFF322A85}" presName="conn2-1" presStyleLbl="parChTrans1D2" presStyleIdx="4" presStyleCnt="9"/>
      <dgm:spPr/>
    </dgm:pt>
    <dgm:pt modelId="{2741BE07-9AC8-4C5A-9245-BA6CA09F9198}" type="pres">
      <dgm:prSet presAssocID="{0BAB1362-A491-48C0-BA7B-DECFFF322A85}" presName="connTx" presStyleLbl="parChTrans1D2" presStyleIdx="4" presStyleCnt="9"/>
      <dgm:spPr/>
    </dgm:pt>
    <dgm:pt modelId="{DB3607E0-D808-431D-930D-003DE1AE0CA4}" type="pres">
      <dgm:prSet presAssocID="{53D89F4E-0995-4B72-B26F-BE0B1BC030EA}" presName="root2" presStyleCnt="0"/>
      <dgm:spPr/>
    </dgm:pt>
    <dgm:pt modelId="{4BBD725A-87C9-460F-91BD-BFA6909E928F}" type="pres">
      <dgm:prSet presAssocID="{53D89F4E-0995-4B72-B26F-BE0B1BC030EA}" presName="LevelTwoTextNode" presStyleLbl="node2" presStyleIdx="4" presStyleCnt="9" custScaleX="439741" custScaleY="128144">
        <dgm:presLayoutVars>
          <dgm:chPref val="3"/>
        </dgm:presLayoutVars>
      </dgm:prSet>
      <dgm:spPr/>
    </dgm:pt>
    <dgm:pt modelId="{7CAF98EC-6872-440D-8985-B1A19E7B3B2F}" type="pres">
      <dgm:prSet presAssocID="{53D89F4E-0995-4B72-B26F-BE0B1BC030EA}" presName="level3hierChild" presStyleCnt="0"/>
      <dgm:spPr/>
    </dgm:pt>
    <dgm:pt modelId="{F0903440-FFB4-4473-AA26-40FD3CCB27A9}" type="pres">
      <dgm:prSet presAssocID="{BE2D08E3-D6EA-4592-A38A-F59192BC966A}" presName="conn2-1" presStyleLbl="parChTrans1D2" presStyleIdx="5" presStyleCnt="9"/>
      <dgm:spPr/>
    </dgm:pt>
    <dgm:pt modelId="{4559BB51-FF26-4F56-A5B2-775B81E09CE8}" type="pres">
      <dgm:prSet presAssocID="{BE2D08E3-D6EA-4592-A38A-F59192BC966A}" presName="connTx" presStyleLbl="parChTrans1D2" presStyleIdx="5" presStyleCnt="9"/>
      <dgm:spPr/>
    </dgm:pt>
    <dgm:pt modelId="{49F99247-787C-4E19-A829-A7229E70132F}" type="pres">
      <dgm:prSet presAssocID="{770F2942-DD29-4552-AD7D-6B5C15ADB099}" presName="root2" presStyleCnt="0"/>
      <dgm:spPr/>
    </dgm:pt>
    <dgm:pt modelId="{57ED30F9-7A7E-45E0-8796-274713AE7049}" type="pres">
      <dgm:prSet presAssocID="{770F2942-DD29-4552-AD7D-6B5C15ADB099}" presName="LevelTwoTextNode" presStyleLbl="node2" presStyleIdx="5" presStyleCnt="9" custScaleX="439741" custScaleY="138529">
        <dgm:presLayoutVars>
          <dgm:chPref val="3"/>
        </dgm:presLayoutVars>
      </dgm:prSet>
      <dgm:spPr/>
    </dgm:pt>
    <dgm:pt modelId="{F47B819E-30B7-462C-AF4E-D7B4844BA2F8}" type="pres">
      <dgm:prSet presAssocID="{770F2942-DD29-4552-AD7D-6B5C15ADB099}" presName="level3hierChild" presStyleCnt="0"/>
      <dgm:spPr/>
    </dgm:pt>
    <dgm:pt modelId="{F6C7D9AB-656E-4E97-A348-014F87CC6730}" type="pres">
      <dgm:prSet presAssocID="{EFFCC01C-69C0-4CCD-881D-50C7956867B6}" presName="conn2-1" presStyleLbl="parChTrans1D2" presStyleIdx="6" presStyleCnt="9"/>
      <dgm:spPr/>
    </dgm:pt>
    <dgm:pt modelId="{F1FC1E63-3766-43FB-B91E-ECAB6DF3C896}" type="pres">
      <dgm:prSet presAssocID="{EFFCC01C-69C0-4CCD-881D-50C7956867B6}" presName="connTx" presStyleLbl="parChTrans1D2" presStyleIdx="6" presStyleCnt="9"/>
      <dgm:spPr/>
    </dgm:pt>
    <dgm:pt modelId="{336863A3-6824-4444-9405-C7011A7C658E}" type="pres">
      <dgm:prSet presAssocID="{4789D4E7-C9EF-4916-8389-264ECACAC4A4}" presName="root2" presStyleCnt="0"/>
      <dgm:spPr/>
    </dgm:pt>
    <dgm:pt modelId="{FE3D8FB0-A5F6-4375-B9E7-19AB5C04D232}" type="pres">
      <dgm:prSet presAssocID="{4789D4E7-C9EF-4916-8389-264ECACAC4A4}" presName="LevelTwoTextNode" presStyleLbl="node2" presStyleIdx="6" presStyleCnt="9" custScaleX="439741" custScaleY="139171">
        <dgm:presLayoutVars>
          <dgm:chPref val="3"/>
        </dgm:presLayoutVars>
      </dgm:prSet>
      <dgm:spPr/>
    </dgm:pt>
    <dgm:pt modelId="{F4DBF803-0493-46D9-948B-3AB00AB53973}" type="pres">
      <dgm:prSet presAssocID="{4789D4E7-C9EF-4916-8389-264ECACAC4A4}" presName="level3hierChild" presStyleCnt="0"/>
      <dgm:spPr/>
    </dgm:pt>
    <dgm:pt modelId="{E31B70E6-DE26-4D8B-A2AB-6E361666BA96}" type="pres">
      <dgm:prSet presAssocID="{E314D5AB-912B-46DA-B357-E7FABC336828}" presName="conn2-1" presStyleLbl="parChTrans1D2" presStyleIdx="7" presStyleCnt="9"/>
      <dgm:spPr/>
    </dgm:pt>
    <dgm:pt modelId="{C15D57D1-D9B2-4621-BB6B-4B020272E076}" type="pres">
      <dgm:prSet presAssocID="{E314D5AB-912B-46DA-B357-E7FABC336828}" presName="connTx" presStyleLbl="parChTrans1D2" presStyleIdx="7" presStyleCnt="9"/>
      <dgm:spPr/>
    </dgm:pt>
    <dgm:pt modelId="{DCB2F996-FFD9-4596-9733-03869DE3B3B9}" type="pres">
      <dgm:prSet presAssocID="{122CC7FB-B738-4915-BDB5-833DB93606A8}" presName="root2" presStyleCnt="0"/>
      <dgm:spPr/>
    </dgm:pt>
    <dgm:pt modelId="{13A130EF-714A-413A-9EA5-D8746672D6C5}" type="pres">
      <dgm:prSet presAssocID="{122CC7FB-B738-4915-BDB5-833DB93606A8}" presName="LevelTwoTextNode" presStyleLbl="node2" presStyleIdx="7" presStyleCnt="9" custScaleX="439741" custScaleY="158358">
        <dgm:presLayoutVars>
          <dgm:chPref val="3"/>
        </dgm:presLayoutVars>
      </dgm:prSet>
      <dgm:spPr/>
    </dgm:pt>
    <dgm:pt modelId="{AC84B374-85D0-4A5E-B042-E07F2865B05A}" type="pres">
      <dgm:prSet presAssocID="{122CC7FB-B738-4915-BDB5-833DB93606A8}" presName="level3hierChild" presStyleCnt="0"/>
      <dgm:spPr/>
    </dgm:pt>
    <dgm:pt modelId="{D19C36D3-BBAC-45B8-B18D-1CE02584BBBD}" type="pres">
      <dgm:prSet presAssocID="{895F36DA-BFFC-4A77-885C-255C804F8A57}" presName="conn2-1" presStyleLbl="parChTrans1D2" presStyleIdx="8" presStyleCnt="9"/>
      <dgm:spPr/>
    </dgm:pt>
    <dgm:pt modelId="{B0CD2F93-5F8C-4765-A852-025A5763C307}" type="pres">
      <dgm:prSet presAssocID="{895F36DA-BFFC-4A77-885C-255C804F8A57}" presName="connTx" presStyleLbl="parChTrans1D2" presStyleIdx="8" presStyleCnt="9"/>
      <dgm:spPr/>
    </dgm:pt>
    <dgm:pt modelId="{79CDCB8D-00CC-4936-AFFE-491AC970186F}" type="pres">
      <dgm:prSet presAssocID="{B7D1707F-C537-4186-AECD-EB7B17155628}" presName="root2" presStyleCnt="0"/>
      <dgm:spPr/>
    </dgm:pt>
    <dgm:pt modelId="{A40DD2A9-4A1E-4886-A15B-F90FDC4CF42D}" type="pres">
      <dgm:prSet presAssocID="{B7D1707F-C537-4186-AECD-EB7B17155628}" presName="LevelTwoTextNode" presStyleLbl="node2" presStyleIdx="8" presStyleCnt="9" custScaleX="439741" custScaleY="122273" custLinFactNeighborX="2622" custLinFactNeighborY="677">
        <dgm:presLayoutVars>
          <dgm:chPref val="3"/>
        </dgm:presLayoutVars>
      </dgm:prSet>
      <dgm:spPr/>
    </dgm:pt>
    <dgm:pt modelId="{402582E8-533A-413C-9FB2-34E49EA3D353}" type="pres">
      <dgm:prSet presAssocID="{B7D1707F-C537-4186-AECD-EB7B17155628}" presName="level3hierChild" presStyleCnt="0"/>
      <dgm:spPr/>
    </dgm:pt>
  </dgm:ptLst>
  <dgm:cxnLst>
    <dgm:cxn modelId="{33A08802-23C3-441A-8588-A5FB59086D9D}" type="presOf" srcId="{BE2D08E3-D6EA-4592-A38A-F59192BC966A}" destId="{4559BB51-FF26-4F56-A5B2-775B81E09CE8}" srcOrd="1" destOrd="0" presId="urn:microsoft.com/office/officeart/2008/layout/HorizontalMultiLevelHierarchy"/>
    <dgm:cxn modelId="{17FBBA02-63D4-4744-B19F-F0B9B8473CB4}" type="presOf" srcId="{85ECC5F2-856C-413A-8050-2AF4547AB039}" destId="{8FEF75FB-19EF-42A9-AFB9-224621114448}" srcOrd="0" destOrd="0" presId="urn:microsoft.com/office/officeart/2008/layout/HorizontalMultiLevelHierarchy"/>
    <dgm:cxn modelId="{C3442319-E94F-4859-8759-F4718E5A9C5B}" type="presOf" srcId="{BE2D08E3-D6EA-4592-A38A-F59192BC966A}" destId="{F0903440-FFB4-4473-AA26-40FD3CCB27A9}" srcOrd="0" destOrd="0" presId="urn:microsoft.com/office/officeart/2008/layout/HorizontalMultiLevelHierarchy"/>
    <dgm:cxn modelId="{9785871B-2496-4ABC-A215-5619C92BC0FF}" srcId="{1C41FB28-6B75-49D1-8F84-196055E8C96C}" destId="{037CF415-7644-49F1-B265-4B5B85BC6F6E}" srcOrd="2" destOrd="0" parTransId="{01A3462A-68F1-44AC-ADBA-D18DFDAA31C5}" sibTransId="{891B564E-8D66-4E5E-BB1E-AED8D40B8311}"/>
    <dgm:cxn modelId="{DE186920-D1DC-474E-981D-2CEA8613E946}" type="presOf" srcId="{895F36DA-BFFC-4A77-885C-255C804F8A57}" destId="{B0CD2F93-5F8C-4765-A852-025A5763C307}" srcOrd="1" destOrd="0" presId="urn:microsoft.com/office/officeart/2008/layout/HorizontalMultiLevelHierarchy"/>
    <dgm:cxn modelId="{D7B2F524-C715-4076-8399-9AA39A87B303}" type="presOf" srcId="{770F2942-DD29-4552-AD7D-6B5C15ADB099}" destId="{57ED30F9-7A7E-45E0-8796-274713AE7049}" srcOrd="0" destOrd="0" presId="urn:microsoft.com/office/officeart/2008/layout/HorizontalMultiLevelHierarchy"/>
    <dgm:cxn modelId="{50000B2B-5891-42E9-8351-9F02DC54C53D}" type="presOf" srcId="{0BAB1362-A491-48C0-BA7B-DECFFF322A85}" destId="{2741BE07-9AC8-4C5A-9245-BA6CA09F9198}" srcOrd="1" destOrd="0" presId="urn:microsoft.com/office/officeart/2008/layout/HorizontalMultiLevelHierarchy"/>
    <dgm:cxn modelId="{5E876F34-91E7-4563-87C3-4190AD782032}" srcId="{1C41FB28-6B75-49D1-8F84-196055E8C96C}" destId="{4789D4E7-C9EF-4916-8389-264ECACAC4A4}" srcOrd="6" destOrd="0" parTransId="{EFFCC01C-69C0-4CCD-881D-50C7956867B6}" sibTransId="{653CBA0C-8C23-4E60-8B65-39C7945E427C}"/>
    <dgm:cxn modelId="{136FAB3A-6CBD-4705-832D-2EFA61F818BD}" type="presOf" srcId="{037CF415-7644-49F1-B265-4B5B85BC6F6E}" destId="{B659FE2F-C503-4466-8F36-22DA64E9FB3B}" srcOrd="0" destOrd="0" presId="urn:microsoft.com/office/officeart/2008/layout/HorizontalMultiLevelHierarchy"/>
    <dgm:cxn modelId="{BAEDCC42-18B1-4E40-8938-BE43B76E0B1A}" type="presOf" srcId="{01A3462A-68F1-44AC-ADBA-D18DFDAA31C5}" destId="{CFC3D834-4028-4DFC-BC2B-E9538C450DBD}" srcOrd="0" destOrd="0" presId="urn:microsoft.com/office/officeart/2008/layout/HorizontalMultiLevelHierarchy"/>
    <dgm:cxn modelId="{028BBF4B-C95C-430C-ACBD-C19B859D3585}" srcId="{1C41FB28-6B75-49D1-8F84-196055E8C96C}" destId="{F9BDDC13-0336-48F2-BE76-59DAB26A4F06}" srcOrd="1" destOrd="0" parTransId="{E133A20D-D7EF-4593-A322-AD2F046CFC7B}" sibTransId="{9A991863-D41F-4B4B-A5D8-A3B3CD19D292}"/>
    <dgm:cxn modelId="{03A05A4E-90AA-4FDA-86ED-22F7361BD52B}" type="presOf" srcId="{42281FC9-6EDE-434B-8D45-751A3A27947E}" destId="{5783ADA3-2CBD-4946-9446-A4B64A5DBE64}" srcOrd="1" destOrd="0" presId="urn:microsoft.com/office/officeart/2008/layout/HorizontalMultiLevelHierarchy"/>
    <dgm:cxn modelId="{BD10A46E-23BC-4471-B840-CA0B33AD5CE5}" type="presOf" srcId="{B7D1707F-C537-4186-AECD-EB7B17155628}" destId="{A40DD2A9-4A1E-4886-A15B-F90FDC4CF42D}" srcOrd="0" destOrd="0" presId="urn:microsoft.com/office/officeart/2008/layout/HorizontalMultiLevelHierarchy"/>
    <dgm:cxn modelId="{C61E5B56-72FA-42B7-9EDF-4D0E1C95A45B}" srcId="{1C41FB28-6B75-49D1-8F84-196055E8C96C}" destId="{B7D1707F-C537-4186-AECD-EB7B17155628}" srcOrd="8" destOrd="0" parTransId="{895F36DA-BFFC-4A77-885C-255C804F8A57}" sibTransId="{9A8BE812-F912-4858-BAC2-E265C129FE22}"/>
    <dgm:cxn modelId="{6F8C2777-54A5-420C-B38A-164DF491700F}" type="presOf" srcId="{E133A20D-D7EF-4593-A322-AD2F046CFC7B}" destId="{749B160D-8A45-45EE-854D-E534EB405EDF}" srcOrd="0" destOrd="0" presId="urn:microsoft.com/office/officeart/2008/layout/HorizontalMultiLevelHierarchy"/>
    <dgm:cxn modelId="{E44C9A58-4AF5-4BEA-9C48-A0862E8DAE7F}" type="presOf" srcId="{122CC7FB-B738-4915-BDB5-833DB93606A8}" destId="{13A130EF-714A-413A-9EA5-D8746672D6C5}" srcOrd="0" destOrd="0" presId="urn:microsoft.com/office/officeart/2008/layout/HorizontalMultiLevelHierarchy"/>
    <dgm:cxn modelId="{32317579-B69E-46E2-9B82-E50076C68C4A}" type="presOf" srcId="{1C41FB28-6B75-49D1-8F84-196055E8C96C}" destId="{5C7C5986-14C5-457F-8096-5DF8DC5EF2C2}" srcOrd="0" destOrd="0" presId="urn:microsoft.com/office/officeart/2008/layout/HorizontalMultiLevelHierarchy"/>
    <dgm:cxn modelId="{9075455A-BFC4-4484-83EC-EF23D61D7242}" srcId="{AECBC965-4554-4527-9B18-0555CA5D8357}" destId="{1C41FB28-6B75-49D1-8F84-196055E8C96C}" srcOrd="0" destOrd="0" parTransId="{1ED4CF72-8FF0-4C98-B0FA-C38D5709FAC2}" sibTransId="{4A10A57A-9C4A-4E5D-97FA-AF187E2EA71B}"/>
    <dgm:cxn modelId="{EAF9ED5A-D201-4F08-8666-8F04C8AF2A90}" type="presOf" srcId="{895F36DA-BFFC-4A77-885C-255C804F8A57}" destId="{D19C36D3-BBAC-45B8-B18D-1CE02584BBBD}" srcOrd="0" destOrd="0" presId="urn:microsoft.com/office/officeart/2008/layout/HorizontalMultiLevelHierarchy"/>
    <dgm:cxn modelId="{948A5B7D-6569-401A-BF07-7E6A2025D1D2}" type="presOf" srcId="{E314D5AB-912B-46DA-B357-E7FABC336828}" destId="{C15D57D1-D9B2-4621-BB6B-4B020272E076}" srcOrd="1" destOrd="0" presId="urn:microsoft.com/office/officeart/2008/layout/HorizontalMultiLevelHierarchy"/>
    <dgm:cxn modelId="{9BE1B388-A617-4E77-AA50-65629C920E81}" type="presOf" srcId="{42281FC9-6EDE-434B-8D45-751A3A27947E}" destId="{621A3028-530B-4B90-B15C-A05324DFB786}" srcOrd="0" destOrd="0" presId="urn:microsoft.com/office/officeart/2008/layout/HorizontalMultiLevelHierarchy"/>
    <dgm:cxn modelId="{68711594-93C8-43B7-9831-17CF1F9C2D20}" type="presOf" srcId="{AECBC965-4554-4527-9B18-0555CA5D8357}" destId="{875508F7-09CB-46CA-94A7-48A048FAFD33}" srcOrd="0" destOrd="0" presId="urn:microsoft.com/office/officeart/2008/layout/HorizontalMultiLevelHierarchy"/>
    <dgm:cxn modelId="{CBA1EA96-44A9-450D-B8BD-9A94075F30FB}" type="presOf" srcId="{85ECC5F2-856C-413A-8050-2AF4547AB039}" destId="{949CB85F-046E-41AB-8070-ADCAA6E699A6}" srcOrd="1" destOrd="0" presId="urn:microsoft.com/office/officeart/2008/layout/HorizontalMultiLevelHierarchy"/>
    <dgm:cxn modelId="{3B8735B2-B966-4724-AC86-255010F7B1A3}" srcId="{1C41FB28-6B75-49D1-8F84-196055E8C96C}" destId="{770F2942-DD29-4552-AD7D-6B5C15ADB099}" srcOrd="5" destOrd="0" parTransId="{BE2D08E3-D6EA-4592-A38A-F59192BC966A}" sibTransId="{EF714806-847D-4BE4-AA32-22F0201F6211}"/>
    <dgm:cxn modelId="{BC426FB7-E68F-46CE-8FF7-51162C0ABCB5}" type="presOf" srcId="{EFFCC01C-69C0-4CCD-881D-50C7956867B6}" destId="{F6C7D9AB-656E-4E97-A348-014F87CC6730}" srcOrd="0" destOrd="0" presId="urn:microsoft.com/office/officeart/2008/layout/HorizontalMultiLevelHierarchy"/>
    <dgm:cxn modelId="{83B771C0-4647-4FBC-8BEE-D28C6E6EF830}" srcId="{1C41FB28-6B75-49D1-8F84-196055E8C96C}" destId="{3C299310-30AE-4476-8011-0599E9945D6E}" srcOrd="3" destOrd="0" parTransId="{85ECC5F2-856C-413A-8050-2AF4547AB039}" sibTransId="{E5827C34-C219-45C2-BBDA-4EE3A36DA8D0}"/>
    <dgm:cxn modelId="{3BDCCDC5-0C17-48E6-A6B7-56657531D959}" type="presOf" srcId="{EFFCC01C-69C0-4CCD-881D-50C7956867B6}" destId="{F1FC1E63-3766-43FB-B91E-ECAB6DF3C896}" srcOrd="1" destOrd="0" presId="urn:microsoft.com/office/officeart/2008/layout/HorizontalMultiLevelHierarchy"/>
    <dgm:cxn modelId="{E82BFBD4-5613-4DEE-97CE-7F71265D6F9F}" srcId="{1C41FB28-6B75-49D1-8F84-196055E8C96C}" destId="{122CC7FB-B738-4915-BDB5-833DB93606A8}" srcOrd="7" destOrd="0" parTransId="{E314D5AB-912B-46DA-B357-E7FABC336828}" sibTransId="{29E712F4-4CB7-45B0-894A-B68463096870}"/>
    <dgm:cxn modelId="{59222DD9-3988-42A0-A892-D13BEC7A38AD}" srcId="{1C41FB28-6B75-49D1-8F84-196055E8C96C}" destId="{A5B32CD9-5F44-4545-A1FF-947E0D9C1F56}" srcOrd="0" destOrd="0" parTransId="{42281FC9-6EDE-434B-8D45-751A3A27947E}" sibTransId="{DA2E3FAF-A3A9-4BFC-84C6-F97445057E6E}"/>
    <dgm:cxn modelId="{D27D1DDD-124D-4C06-AB88-6C6D6A99E879}" type="presOf" srcId="{0BAB1362-A491-48C0-BA7B-DECFFF322A85}" destId="{05870BB5-915E-4B38-AD2B-D8B809DA04A5}" srcOrd="0" destOrd="0" presId="urn:microsoft.com/office/officeart/2008/layout/HorizontalMultiLevelHierarchy"/>
    <dgm:cxn modelId="{84623EDF-BB8B-4CCB-BCFC-65B9218536CD}" type="presOf" srcId="{3C299310-30AE-4476-8011-0599E9945D6E}" destId="{7C40B5AC-FF80-4FC9-9825-B040CC36E541}" srcOrd="0" destOrd="0" presId="urn:microsoft.com/office/officeart/2008/layout/HorizontalMultiLevelHierarchy"/>
    <dgm:cxn modelId="{9F062AE0-7118-4CEA-9BE8-6FE522D26457}" type="presOf" srcId="{01A3462A-68F1-44AC-ADBA-D18DFDAA31C5}" destId="{27F29424-A6F1-4AE3-8365-F69FFA83267D}" srcOrd="1" destOrd="0" presId="urn:microsoft.com/office/officeart/2008/layout/HorizontalMultiLevelHierarchy"/>
    <dgm:cxn modelId="{376847E3-A564-4078-82D9-D0293E41CDC3}" type="presOf" srcId="{E314D5AB-912B-46DA-B357-E7FABC336828}" destId="{E31B70E6-DE26-4D8B-A2AB-6E361666BA96}" srcOrd="0" destOrd="0" presId="urn:microsoft.com/office/officeart/2008/layout/HorizontalMultiLevelHierarchy"/>
    <dgm:cxn modelId="{819351E5-4B92-4C66-80FC-8F8B10E54276}" type="presOf" srcId="{F9BDDC13-0336-48F2-BE76-59DAB26A4F06}" destId="{3FEED045-423B-4722-AA58-338544E58FCE}" srcOrd="0" destOrd="0" presId="urn:microsoft.com/office/officeart/2008/layout/HorizontalMultiLevelHierarchy"/>
    <dgm:cxn modelId="{F4D98DEC-6CE2-4F1D-A22C-6350D3A2E5ED}" type="presOf" srcId="{53D89F4E-0995-4B72-B26F-BE0B1BC030EA}" destId="{4BBD725A-87C9-460F-91BD-BFA6909E928F}" srcOrd="0" destOrd="0" presId="urn:microsoft.com/office/officeart/2008/layout/HorizontalMultiLevelHierarchy"/>
    <dgm:cxn modelId="{2B0C7CEF-E490-49A7-AF1A-CE81D08E047C}" type="presOf" srcId="{4789D4E7-C9EF-4916-8389-264ECACAC4A4}" destId="{FE3D8FB0-A5F6-4375-B9E7-19AB5C04D232}" srcOrd="0" destOrd="0" presId="urn:microsoft.com/office/officeart/2008/layout/HorizontalMultiLevelHierarchy"/>
    <dgm:cxn modelId="{F0F447F4-DC8F-4C4A-BC1B-513D826A2324}" type="presOf" srcId="{E133A20D-D7EF-4593-A322-AD2F046CFC7B}" destId="{7005B931-0E69-4C7F-8DC5-8CE50736778F}" srcOrd="1" destOrd="0" presId="urn:microsoft.com/office/officeart/2008/layout/HorizontalMultiLevelHierarchy"/>
    <dgm:cxn modelId="{069AEAF6-4404-4DCF-8D70-16F744E817AE}" srcId="{1C41FB28-6B75-49D1-8F84-196055E8C96C}" destId="{53D89F4E-0995-4B72-B26F-BE0B1BC030EA}" srcOrd="4" destOrd="0" parTransId="{0BAB1362-A491-48C0-BA7B-DECFFF322A85}" sibTransId="{CE7BDC56-0139-4932-83F4-56365EC3D49B}"/>
    <dgm:cxn modelId="{11D560F7-C5FC-4AEA-B59C-D29B563D9619}" type="presOf" srcId="{A5B32CD9-5F44-4545-A1FF-947E0D9C1F56}" destId="{5A8A33F3-6FC2-4E2A-B8C7-2649FE4182B4}" srcOrd="0" destOrd="0" presId="urn:microsoft.com/office/officeart/2008/layout/HorizontalMultiLevelHierarchy"/>
    <dgm:cxn modelId="{3D2BE342-F279-4D4C-9CA7-35E65F697C61}" type="presParOf" srcId="{875508F7-09CB-46CA-94A7-48A048FAFD33}" destId="{970AC214-E0A8-46AB-9632-0C47F51E4999}" srcOrd="0" destOrd="0" presId="urn:microsoft.com/office/officeart/2008/layout/HorizontalMultiLevelHierarchy"/>
    <dgm:cxn modelId="{80D58DBE-9951-4C15-B45E-7D0DF07528A0}" type="presParOf" srcId="{970AC214-E0A8-46AB-9632-0C47F51E4999}" destId="{5C7C5986-14C5-457F-8096-5DF8DC5EF2C2}" srcOrd="0" destOrd="0" presId="urn:microsoft.com/office/officeart/2008/layout/HorizontalMultiLevelHierarchy"/>
    <dgm:cxn modelId="{F3CAC84E-C912-439B-860D-2967E334737D}" type="presParOf" srcId="{970AC214-E0A8-46AB-9632-0C47F51E4999}" destId="{F9901C22-B1A6-4A20-A2C8-A0C45F1F62A7}" srcOrd="1" destOrd="0" presId="urn:microsoft.com/office/officeart/2008/layout/HorizontalMultiLevelHierarchy"/>
    <dgm:cxn modelId="{2285EE04-215B-4B70-9A3B-6BEB0D5CDBC7}" type="presParOf" srcId="{F9901C22-B1A6-4A20-A2C8-A0C45F1F62A7}" destId="{621A3028-530B-4B90-B15C-A05324DFB786}" srcOrd="0" destOrd="0" presId="urn:microsoft.com/office/officeart/2008/layout/HorizontalMultiLevelHierarchy"/>
    <dgm:cxn modelId="{18E56067-3B47-4332-B132-5BCFE60AC199}" type="presParOf" srcId="{621A3028-530B-4B90-B15C-A05324DFB786}" destId="{5783ADA3-2CBD-4946-9446-A4B64A5DBE64}" srcOrd="0" destOrd="0" presId="urn:microsoft.com/office/officeart/2008/layout/HorizontalMultiLevelHierarchy"/>
    <dgm:cxn modelId="{3F5AF030-4DEA-4C03-AA35-526190FD6E2B}" type="presParOf" srcId="{F9901C22-B1A6-4A20-A2C8-A0C45F1F62A7}" destId="{55CB3DE3-5396-4156-AC58-B9FE15E9733F}" srcOrd="1" destOrd="0" presId="urn:microsoft.com/office/officeart/2008/layout/HorizontalMultiLevelHierarchy"/>
    <dgm:cxn modelId="{1375C48B-010D-4C32-8884-FD06B7AFA6D6}" type="presParOf" srcId="{55CB3DE3-5396-4156-AC58-B9FE15E9733F}" destId="{5A8A33F3-6FC2-4E2A-B8C7-2649FE4182B4}" srcOrd="0" destOrd="0" presId="urn:microsoft.com/office/officeart/2008/layout/HorizontalMultiLevelHierarchy"/>
    <dgm:cxn modelId="{80B55B29-186E-46FA-8DF3-DAE00D8C07BA}" type="presParOf" srcId="{55CB3DE3-5396-4156-AC58-B9FE15E9733F}" destId="{C26DFB8E-C5FC-4B0A-A92C-C75966EFCBBC}" srcOrd="1" destOrd="0" presId="urn:microsoft.com/office/officeart/2008/layout/HorizontalMultiLevelHierarchy"/>
    <dgm:cxn modelId="{08097EB3-CA37-4903-8721-12C2356F6220}" type="presParOf" srcId="{F9901C22-B1A6-4A20-A2C8-A0C45F1F62A7}" destId="{749B160D-8A45-45EE-854D-E534EB405EDF}" srcOrd="2" destOrd="0" presId="urn:microsoft.com/office/officeart/2008/layout/HorizontalMultiLevelHierarchy"/>
    <dgm:cxn modelId="{F986E0E2-273B-4FB2-B187-EA7D5ACDE0BC}" type="presParOf" srcId="{749B160D-8A45-45EE-854D-E534EB405EDF}" destId="{7005B931-0E69-4C7F-8DC5-8CE50736778F}" srcOrd="0" destOrd="0" presId="urn:microsoft.com/office/officeart/2008/layout/HorizontalMultiLevelHierarchy"/>
    <dgm:cxn modelId="{6BF78A1D-8180-49D6-8954-6D5144D47B59}" type="presParOf" srcId="{F9901C22-B1A6-4A20-A2C8-A0C45F1F62A7}" destId="{09D98B92-F99B-4F40-A6E2-93A3D5736328}" srcOrd="3" destOrd="0" presId="urn:microsoft.com/office/officeart/2008/layout/HorizontalMultiLevelHierarchy"/>
    <dgm:cxn modelId="{0D412EBC-49AB-418E-B8DB-94B44BDCF125}" type="presParOf" srcId="{09D98B92-F99B-4F40-A6E2-93A3D5736328}" destId="{3FEED045-423B-4722-AA58-338544E58FCE}" srcOrd="0" destOrd="0" presId="urn:microsoft.com/office/officeart/2008/layout/HorizontalMultiLevelHierarchy"/>
    <dgm:cxn modelId="{B23BB3F3-84D3-4989-92F1-8C54365F70EE}" type="presParOf" srcId="{09D98B92-F99B-4F40-A6E2-93A3D5736328}" destId="{46AE8900-E686-425F-91F5-6331D66D77BB}" srcOrd="1" destOrd="0" presId="urn:microsoft.com/office/officeart/2008/layout/HorizontalMultiLevelHierarchy"/>
    <dgm:cxn modelId="{8B64C288-C67A-45CD-B072-FD91F1F02182}" type="presParOf" srcId="{F9901C22-B1A6-4A20-A2C8-A0C45F1F62A7}" destId="{CFC3D834-4028-4DFC-BC2B-E9538C450DBD}" srcOrd="4" destOrd="0" presId="urn:microsoft.com/office/officeart/2008/layout/HorizontalMultiLevelHierarchy"/>
    <dgm:cxn modelId="{EB3E21C0-156D-45CB-B5DD-E1C374CA63F1}" type="presParOf" srcId="{CFC3D834-4028-4DFC-BC2B-E9538C450DBD}" destId="{27F29424-A6F1-4AE3-8365-F69FFA83267D}" srcOrd="0" destOrd="0" presId="urn:microsoft.com/office/officeart/2008/layout/HorizontalMultiLevelHierarchy"/>
    <dgm:cxn modelId="{85B3558F-5FF0-4BB9-8766-2B902D40294A}" type="presParOf" srcId="{F9901C22-B1A6-4A20-A2C8-A0C45F1F62A7}" destId="{2AECDF6B-2F0E-4901-9271-87D36FC3398F}" srcOrd="5" destOrd="0" presId="urn:microsoft.com/office/officeart/2008/layout/HorizontalMultiLevelHierarchy"/>
    <dgm:cxn modelId="{371DCB55-4FE4-4B37-A63D-51C6584A234A}" type="presParOf" srcId="{2AECDF6B-2F0E-4901-9271-87D36FC3398F}" destId="{B659FE2F-C503-4466-8F36-22DA64E9FB3B}" srcOrd="0" destOrd="0" presId="urn:microsoft.com/office/officeart/2008/layout/HorizontalMultiLevelHierarchy"/>
    <dgm:cxn modelId="{2257B990-1073-456F-87F5-2649B5B57DD5}" type="presParOf" srcId="{2AECDF6B-2F0E-4901-9271-87D36FC3398F}" destId="{A211EF6A-647F-4E77-8B4F-97D2DD310912}" srcOrd="1" destOrd="0" presId="urn:microsoft.com/office/officeart/2008/layout/HorizontalMultiLevelHierarchy"/>
    <dgm:cxn modelId="{3EFD7EC7-2C2D-4C57-BF34-A137E9581558}" type="presParOf" srcId="{F9901C22-B1A6-4A20-A2C8-A0C45F1F62A7}" destId="{8FEF75FB-19EF-42A9-AFB9-224621114448}" srcOrd="6" destOrd="0" presId="urn:microsoft.com/office/officeart/2008/layout/HorizontalMultiLevelHierarchy"/>
    <dgm:cxn modelId="{5FEC70F9-13DE-40E1-8C41-55C1BB69CEA2}" type="presParOf" srcId="{8FEF75FB-19EF-42A9-AFB9-224621114448}" destId="{949CB85F-046E-41AB-8070-ADCAA6E699A6}" srcOrd="0" destOrd="0" presId="urn:microsoft.com/office/officeart/2008/layout/HorizontalMultiLevelHierarchy"/>
    <dgm:cxn modelId="{5003D7B5-E0BF-4595-B337-95A9D195A06A}" type="presParOf" srcId="{F9901C22-B1A6-4A20-A2C8-A0C45F1F62A7}" destId="{38FC9A76-DD35-416D-B91B-8E2F08B93749}" srcOrd="7" destOrd="0" presId="urn:microsoft.com/office/officeart/2008/layout/HorizontalMultiLevelHierarchy"/>
    <dgm:cxn modelId="{2DF1D670-7BEB-4806-93BE-19DB4EB265A1}" type="presParOf" srcId="{38FC9A76-DD35-416D-B91B-8E2F08B93749}" destId="{7C40B5AC-FF80-4FC9-9825-B040CC36E541}" srcOrd="0" destOrd="0" presId="urn:microsoft.com/office/officeart/2008/layout/HorizontalMultiLevelHierarchy"/>
    <dgm:cxn modelId="{04F763E6-C258-4A9D-83B1-C592DEA55FD0}" type="presParOf" srcId="{38FC9A76-DD35-416D-B91B-8E2F08B93749}" destId="{316250FD-5659-4CBC-9D45-6C57DB58C1BF}" srcOrd="1" destOrd="0" presId="urn:microsoft.com/office/officeart/2008/layout/HorizontalMultiLevelHierarchy"/>
    <dgm:cxn modelId="{FBC1262B-D1E6-457A-B79B-518866F33044}" type="presParOf" srcId="{F9901C22-B1A6-4A20-A2C8-A0C45F1F62A7}" destId="{05870BB5-915E-4B38-AD2B-D8B809DA04A5}" srcOrd="8" destOrd="0" presId="urn:microsoft.com/office/officeart/2008/layout/HorizontalMultiLevelHierarchy"/>
    <dgm:cxn modelId="{EFD22754-3E2C-4243-909A-0C5D092FCF6A}" type="presParOf" srcId="{05870BB5-915E-4B38-AD2B-D8B809DA04A5}" destId="{2741BE07-9AC8-4C5A-9245-BA6CA09F9198}" srcOrd="0" destOrd="0" presId="urn:microsoft.com/office/officeart/2008/layout/HorizontalMultiLevelHierarchy"/>
    <dgm:cxn modelId="{ED0E6B9C-5F2C-4951-9CE8-1B2DFF97645B}" type="presParOf" srcId="{F9901C22-B1A6-4A20-A2C8-A0C45F1F62A7}" destId="{DB3607E0-D808-431D-930D-003DE1AE0CA4}" srcOrd="9" destOrd="0" presId="urn:microsoft.com/office/officeart/2008/layout/HorizontalMultiLevelHierarchy"/>
    <dgm:cxn modelId="{ACC9788B-B882-4869-A87C-061FF1DDBE00}" type="presParOf" srcId="{DB3607E0-D808-431D-930D-003DE1AE0CA4}" destId="{4BBD725A-87C9-460F-91BD-BFA6909E928F}" srcOrd="0" destOrd="0" presId="urn:microsoft.com/office/officeart/2008/layout/HorizontalMultiLevelHierarchy"/>
    <dgm:cxn modelId="{52235AA6-04D6-4232-B0FC-0DDD8B89759C}" type="presParOf" srcId="{DB3607E0-D808-431D-930D-003DE1AE0CA4}" destId="{7CAF98EC-6872-440D-8985-B1A19E7B3B2F}" srcOrd="1" destOrd="0" presId="urn:microsoft.com/office/officeart/2008/layout/HorizontalMultiLevelHierarchy"/>
    <dgm:cxn modelId="{96D889CC-8406-4C6F-A3A3-8473C0F5F139}" type="presParOf" srcId="{F9901C22-B1A6-4A20-A2C8-A0C45F1F62A7}" destId="{F0903440-FFB4-4473-AA26-40FD3CCB27A9}" srcOrd="10" destOrd="0" presId="urn:microsoft.com/office/officeart/2008/layout/HorizontalMultiLevelHierarchy"/>
    <dgm:cxn modelId="{39836CE0-AF0C-4E74-B475-A01A9111680C}" type="presParOf" srcId="{F0903440-FFB4-4473-AA26-40FD3CCB27A9}" destId="{4559BB51-FF26-4F56-A5B2-775B81E09CE8}" srcOrd="0" destOrd="0" presId="urn:microsoft.com/office/officeart/2008/layout/HorizontalMultiLevelHierarchy"/>
    <dgm:cxn modelId="{7B92EE22-BB1E-4749-AA7A-6C005FB626A1}" type="presParOf" srcId="{F9901C22-B1A6-4A20-A2C8-A0C45F1F62A7}" destId="{49F99247-787C-4E19-A829-A7229E70132F}" srcOrd="11" destOrd="0" presId="urn:microsoft.com/office/officeart/2008/layout/HorizontalMultiLevelHierarchy"/>
    <dgm:cxn modelId="{7427737D-C0F8-4A8B-893A-70131168E867}" type="presParOf" srcId="{49F99247-787C-4E19-A829-A7229E70132F}" destId="{57ED30F9-7A7E-45E0-8796-274713AE7049}" srcOrd="0" destOrd="0" presId="urn:microsoft.com/office/officeart/2008/layout/HorizontalMultiLevelHierarchy"/>
    <dgm:cxn modelId="{FA942DEB-53D1-45A7-8D94-9550F8D48BB9}" type="presParOf" srcId="{49F99247-787C-4E19-A829-A7229E70132F}" destId="{F47B819E-30B7-462C-AF4E-D7B4844BA2F8}" srcOrd="1" destOrd="0" presId="urn:microsoft.com/office/officeart/2008/layout/HorizontalMultiLevelHierarchy"/>
    <dgm:cxn modelId="{F2FF7002-A327-401D-9251-734DB43C2F0D}" type="presParOf" srcId="{F9901C22-B1A6-4A20-A2C8-A0C45F1F62A7}" destId="{F6C7D9AB-656E-4E97-A348-014F87CC6730}" srcOrd="12" destOrd="0" presId="urn:microsoft.com/office/officeart/2008/layout/HorizontalMultiLevelHierarchy"/>
    <dgm:cxn modelId="{F4EC46ED-10EC-4782-96F8-21EB5EA42A8D}" type="presParOf" srcId="{F6C7D9AB-656E-4E97-A348-014F87CC6730}" destId="{F1FC1E63-3766-43FB-B91E-ECAB6DF3C896}" srcOrd="0" destOrd="0" presId="urn:microsoft.com/office/officeart/2008/layout/HorizontalMultiLevelHierarchy"/>
    <dgm:cxn modelId="{EEA016F1-81D2-4784-8C91-31F002DD785F}" type="presParOf" srcId="{F9901C22-B1A6-4A20-A2C8-A0C45F1F62A7}" destId="{336863A3-6824-4444-9405-C7011A7C658E}" srcOrd="13" destOrd="0" presId="urn:microsoft.com/office/officeart/2008/layout/HorizontalMultiLevelHierarchy"/>
    <dgm:cxn modelId="{7207A23F-259A-4F75-89E0-A296EB9F459E}" type="presParOf" srcId="{336863A3-6824-4444-9405-C7011A7C658E}" destId="{FE3D8FB0-A5F6-4375-B9E7-19AB5C04D232}" srcOrd="0" destOrd="0" presId="urn:microsoft.com/office/officeart/2008/layout/HorizontalMultiLevelHierarchy"/>
    <dgm:cxn modelId="{32E24040-FE7E-4791-B3D0-44D69AFCC21D}" type="presParOf" srcId="{336863A3-6824-4444-9405-C7011A7C658E}" destId="{F4DBF803-0493-46D9-948B-3AB00AB53973}" srcOrd="1" destOrd="0" presId="urn:microsoft.com/office/officeart/2008/layout/HorizontalMultiLevelHierarchy"/>
    <dgm:cxn modelId="{1219DDD1-6759-4C46-A039-9EA668D7F6E6}" type="presParOf" srcId="{F9901C22-B1A6-4A20-A2C8-A0C45F1F62A7}" destId="{E31B70E6-DE26-4D8B-A2AB-6E361666BA96}" srcOrd="14" destOrd="0" presId="urn:microsoft.com/office/officeart/2008/layout/HorizontalMultiLevelHierarchy"/>
    <dgm:cxn modelId="{A24DA430-2110-4021-A686-9B2AAD886081}" type="presParOf" srcId="{E31B70E6-DE26-4D8B-A2AB-6E361666BA96}" destId="{C15D57D1-D9B2-4621-BB6B-4B020272E076}" srcOrd="0" destOrd="0" presId="urn:microsoft.com/office/officeart/2008/layout/HorizontalMultiLevelHierarchy"/>
    <dgm:cxn modelId="{136D3A20-9325-4980-91D1-F901D7C3A042}" type="presParOf" srcId="{F9901C22-B1A6-4A20-A2C8-A0C45F1F62A7}" destId="{DCB2F996-FFD9-4596-9733-03869DE3B3B9}" srcOrd="15" destOrd="0" presId="urn:microsoft.com/office/officeart/2008/layout/HorizontalMultiLevelHierarchy"/>
    <dgm:cxn modelId="{40A3A2DF-DE9C-48E2-A5B2-F320616FFE6B}" type="presParOf" srcId="{DCB2F996-FFD9-4596-9733-03869DE3B3B9}" destId="{13A130EF-714A-413A-9EA5-D8746672D6C5}" srcOrd="0" destOrd="0" presId="urn:microsoft.com/office/officeart/2008/layout/HorizontalMultiLevelHierarchy"/>
    <dgm:cxn modelId="{84C1F86F-8611-4EDA-AAE4-517A0A08D52E}" type="presParOf" srcId="{DCB2F996-FFD9-4596-9733-03869DE3B3B9}" destId="{AC84B374-85D0-4A5E-B042-E07F2865B05A}" srcOrd="1" destOrd="0" presId="urn:microsoft.com/office/officeart/2008/layout/HorizontalMultiLevelHierarchy"/>
    <dgm:cxn modelId="{601356FD-834C-42F6-9EA3-FC4E9842D5BE}" type="presParOf" srcId="{F9901C22-B1A6-4A20-A2C8-A0C45F1F62A7}" destId="{D19C36D3-BBAC-45B8-B18D-1CE02584BBBD}" srcOrd="16" destOrd="0" presId="urn:microsoft.com/office/officeart/2008/layout/HorizontalMultiLevelHierarchy"/>
    <dgm:cxn modelId="{ADA8716E-EF60-40F2-B89F-483CFCE25AAC}" type="presParOf" srcId="{D19C36D3-BBAC-45B8-B18D-1CE02584BBBD}" destId="{B0CD2F93-5F8C-4765-A852-025A5763C307}" srcOrd="0" destOrd="0" presId="urn:microsoft.com/office/officeart/2008/layout/HorizontalMultiLevelHierarchy"/>
    <dgm:cxn modelId="{B766B96B-9A65-47B4-9384-23F5775F01A8}" type="presParOf" srcId="{F9901C22-B1A6-4A20-A2C8-A0C45F1F62A7}" destId="{79CDCB8D-00CC-4936-AFFE-491AC970186F}" srcOrd="17" destOrd="0" presId="urn:microsoft.com/office/officeart/2008/layout/HorizontalMultiLevelHierarchy"/>
    <dgm:cxn modelId="{35027C71-4AE8-4FE2-A6BD-644E0DA49EDE}" type="presParOf" srcId="{79CDCB8D-00CC-4936-AFFE-491AC970186F}" destId="{A40DD2A9-4A1E-4886-A15B-F90FDC4CF42D}" srcOrd="0" destOrd="0" presId="urn:microsoft.com/office/officeart/2008/layout/HorizontalMultiLevelHierarchy"/>
    <dgm:cxn modelId="{BC712CF4-DBC6-436B-B830-3A1F874BC7A2}" type="presParOf" srcId="{79CDCB8D-00CC-4936-AFFE-491AC970186F}" destId="{402582E8-533A-413C-9FB2-34E49EA3D35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FEEBA5-7AC7-402B-8990-1C6403A0A36F}" type="doc">
      <dgm:prSet loTypeId="urn:microsoft.com/office/officeart/2005/8/layout/hList1" loCatId="list" qsTypeId="urn:microsoft.com/office/officeart/2005/8/quickstyle/simple1#8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F27C2EF4-1D2D-4AE4-A99E-622FBD409441}">
      <dgm:prSet phldrT="[Текст]" custT="1"/>
      <dgm:spPr>
        <a:solidFill>
          <a:srgbClr val="85C27F"/>
        </a:solidFill>
        <a:ln>
          <a:noFill/>
        </a:ln>
      </dgm:spPr>
      <dgm:t>
        <a:bodyPr/>
        <a:lstStyle/>
        <a:p>
          <a:r>
            <a:rPr lang="ru-RU" altLang="ru-RU" sz="6000" b="1" dirty="0">
              <a:solidFill>
                <a:srgbClr val="003300"/>
              </a:solidFill>
              <a:latin typeface="Calibri" panose="020F0502020204030204" pitchFamily="34" charset="0"/>
            </a:rPr>
            <a:t>Неналоговые</a:t>
          </a:r>
          <a:r>
            <a:rPr lang="ru-RU" altLang="ru-RU" sz="2400" b="1" dirty="0">
              <a:solidFill>
                <a:srgbClr val="003300"/>
              </a:solidFill>
              <a:latin typeface="Calibri" panose="020F0502020204030204" pitchFamily="34" charset="0"/>
            </a:rPr>
            <a:t>  доходы</a:t>
          </a:r>
          <a:endParaRPr lang="ru-RU" sz="2400" dirty="0">
            <a:solidFill>
              <a:srgbClr val="003300"/>
            </a:solidFill>
            <a:latin typeface="+mn-lt"/>
          </a:endParaRPr>
        </a:p>
      </dgm:t>
    </dgm:pt>
    <dgm:pt modelId="{F4F57867-FF0F-41F5-8E92-414A38FAEE0F}" type="parTrans" cxnId="{C147CBE0-4083-4A35-A79C-1EB1D5A14E6B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014CE7BB-6B6A-41AB-A258-FA2E8AAEF82F}" type="sibTrans" cxnId="{C147CBE0-4083-4A35-A79C-1EB1D5A14E6B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CDC26941-05BC-49C2-B5E5-0E9A68FAD65F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Платежи при пользовании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природными ресурсами</a:t>
          </a:r>
        </a:p>
      </dgm:t>
    </dgm:pt>
    <dgm:pt modelId="{FE63946F-209E-4C43-A68D-19734A0E8CBC}" type="parTrans" cxnId="{3AF91191-4E50-4C3F-810F-F761EA9004E5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B044A298-C547-447A-9F62-C97046F2F098}" type="sibTrans" cxnId="{3AF91191-4E50-4C3F-810F-F761EA9004E5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F5F5270A-2EDB-4E7A-BA86-8E7CD54F88C6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оказания платных услуг </a:t>
          </a:r>
          <a:r>
            <a:rPr lang="ru-RU" sz="2400" dirty="0">
              <a:solidFill>
                <a:srgbClr val="003300"/>
              </a:solidFill>
              <a:latin typeface="+mn-lt"/>
            </a:rPr>
            <a:t>(работ) и компенсации затрат государства</a:t>
          </a:r>
        </a:p>
      </dgm:t>
    </dgm:pt>
    <dgm:pt modelId="{5358D1E7-FA5E-4AB7-9B0D-C5F81D043E74}" type="parTrans" cxnId="{DB773EA6-CAB3-45A5-AB06-57228EAA643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F996A2EC-7657-4421-AD39-E0BE47ADFCB4}" type="sibTrans" cxnId="{DB773EA6-CAB3-45A5-AB06-57228EAA643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B16F84FC-50BC-4E84-A7CC-F6B211E51B4E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продажи </a:t>
          </a:r>
          <a:r>
            <a:rPr lang="ru-RU" sz="2400" dirty="0">
              <a:solidFill>
                <a:srgbClr val="003300"/>
              </a:solidFill>
              <a:latin typeface="+mn-lt"/>
            </a:rPr>
            <a:t>материальных и нематериальных активов</a:t>
          </a:r>
        </a:p>
      </dgm:t>
    </dgm:pt>
    <dgm:pt modelId="{25A015BF-5297-4F25-958A-4D2FC643D87B}" type="parTrans" cxnId="{57C8FC0C-EF3C-4243-84D7-802DEC67795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C5668427-276C-4D9C-82BF-46D033DB0F9D}" type="sibTrans" cxnId="{57C8FC0C-EF3C-4243-84D7-802DEC67795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79C62929-ABDD-4B1A-AD9D-D3791E25B555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Прочие неналоговые доходы</a:t>
          </a:r>
        </a:p>
      </dgm:t>
    </dgm:pt>
    <dgm:pt modelId="{4D201189-1340-484A-B7EC-AD10DE36403D}" type="parTrans" cxnId="{21A3C59A-4335-454E-9A0E-C0E9197BD96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0D7101C0-068A-411F-A995-A4267C8FEFB3}" type="sibTrans" cxnId="{21A3C59A-4335-454E-9A0E-C0E9197BD967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5A9B6464-6C4F-45F1-AF5A-85C628F97A5D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b="1" dirty="0">
              <a:solidFill>
                <a:srgbClr val="003300"/>
              </a:solidFill>
              <a:latin typeface="+mn-lt"/>
            </a:rPr>
            <a:t>Штрафы</a:t>
          </a:r>
          <a:r>
            <a:rPr lang="ru-RU" sz="2400" dirty="0">
              <a:solidFill>
                <a:srgbClr val="003300"/>
              </a:solidFill>
              <a:latin typeface="+mn-lt"/>
            </a:rPr>
            <a:t>, санкции, возмещение ущерба</a:t>
          </a:r>
        </a:p>
      </dgm:t>
    </dgm:pt>
    <dgm:pt modelId="{64AE4973-E3B8-4FF2-BD2E-29300FB82D17}" type="parTrans" cxnId="{4E305477-16CB-4474-9B91-B7C272631DD8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F2877D9A-5B70-4F97-B5A6-084E0C8355C7}" type="sibTrans" cxnId="{4E305477-16CB-4474-9B91-B7C272631DD8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2271F2CF-0796-4ECC-B474-CB024BC713D8}">
      <dgm:prSet phldrT="[Текст]" custT="1"/>
      <dgm:spPr>
        <a:solidFill>
          <a:srgbClr val="85C27F">
            <a:alpha val="90000"/>
          </a:srgbClr>
        </a:solidFill>
        <a:ln>
          <a:noFill/>
        </a:ln>
      </dgm:spPr>
      <dgm:t>
        <a:bodyPr/>
        <a:lstStyle/>
        <a:p>
          <a:pPr marL="720000"/>
          <a:r>
            <a:rPr lang="ru-RU" sz="2400" dirty="0">
              <a:solidFill>
                <a:srgbClr val="003300"/>
              </a:solidFill>
              <a:latin typeface="+mn-lt"/>
            </a:rPr>
            <a:t>Доходы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от</a:t>
          </a:r>
          <a:r>
            <a:rPr lang="ru-RU" sz="2400" dirty="0">
              <a:solidFill>
                <a:srgbClr val="003300"/>
              </a:solidFill>
              <a:latin typeface="+mn-lt"/>
            </a:rPr>
            <a:t> </a:t>
          </a:r>
          <a:r>
            <a:rPr lang="ru-RU" sz="2400" b="1" dirty="0">
              <a:solidFill>
                <a:srgbClr val="003300"/>
              </a:solidFill>
              <a:latin typeface="+mn-lt"/>
            </a:rPr>
            <a:t>использования  имущества</a:t>
          </a:r>
          <a:r>
            <a:rPr lang="ru-RU" sz="2400" dirty="0">
              <a:solidFill>
                <a:srgbClr val="003300"/>
              </a:solidFill>
              <a:latin typeface="+mn-lt"/>
            </a:rPr>
            <a:t>, находящегося в государственной и муниципальной собственности</a:t>
          </a:r>
        </a:p>
      </dgm:t>
    </dgm:pt>
    <dgm:pt modelId="{1E33DCCD-DF41-4FB4-A2E4-7C1F23DF4B26}" type="sibTrans" cxnId="{828B541E-9B2D-4CA3-8355-B0A7FA759A9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414AA7EB-AD0D-42B7-BB4A-465EE42D9FD1}" type="parTrans" cxnId="{828B541E-9B2D-4CA3-8355-B0A7FA759A9E}">
      <dgm:prSet/>
      <dgm:spPr/>
      <dgm:t>
        <a:bodyPr/>
        <a:lstStyle/>
        <a:p>
          <a:endParaRPr lang="ru-RU" sz="2400">
            <a:solidFill>
              <a:srgbClr val="003300"/>
            </a:solidFill>
            <a:latin typeface="+mn-lt"/>
          </a:endParaRPr>
        </a:p>
      </dgm:t>
    </dgm:pt>
    <dgm:pt modelId="{331B0BED-08D1-45F2-88D1-64FA2F74BC8E}" type="pres">
      <dgm:prSet presAssocID="{60FEEBA5-7AC7-402B-8990-1C6403A0A36F}" presName="Name0" presStyleCnt="0">
        <dgm:presLayoutVars>
          <dgm:dir/>
          <dgm:animLvl val="lvl"/>
          <dgm:resizeHandles val="exact"/>
        </dgm:presLayoutVars>
      </dgm:prSet>
      <dgm:spPr/>
    </dgm:pt>
    <dgm:pt modelId="{E459551E-BFD5-4AB0-AADF-971F0AFF79C9}" type="pres">
      <dgm:prSet presAssocID="{F27C2EF4-1D2D-4AE4-A99E-622FBD409441}" presName="composite" presStyleCnt="0"/>
      <dgm:spPr/>
    </dgm:pt>
    <dgm:pt modelId="{2D88EA1C-AA0E-4ACA-A242-B9D1389E741A}" type="pres">
      <dgm:prSet presAssocID="{F27C2EF4-1D2D-4AE4-A99E-622FBD409441}" presName="parTx" presStyleLbl="alignNode1" presStyleIdx="0" presStyleCnt="1" custScaleX="98063" custScaleY="80133" custLinFactNeighborX="736" custLinFactNeighborY="3727">
        <dgm:presLayoutVars>
          <dgm:chMax val="0"/>
          <dgm:chPref val="0"/>
          <dgm:bulletEnabled val="1"/>
        </dgm:presLayoutVars>
      </dgm:prSet>
      <dgm:spPr/>
    </dgm:pt>
    <dgm:pt modelId="{60380AF7-F888-4546-93C0-11E33E35D566}" type="pres">
      <dgm:prSet presAssocID="{F27C2EF4-1D2D-4AE4-A99E-622FBD409441}" presName="desTx" presStyleLbl="alignAccFollowNode1" presStyleIdx="0" presStyleCnt="1" custLinFactNeighborX="-2099" custLinFactNeighborY="4876">
        <dgm:presLayoutVars>
          <dgm:bulletEnabled val="1"/>
        </dgm:presLayoutVars>
      </dgm:prSet>
      <dgm:spPr/>
    </dgm:pt>
  </dgm:ptLst>
  <dgm:cxnLst>
    <dgm:cxn modelId="{57C8FC0C-EF3C-4243-84D7-802DEC67795E}" srcId="{F27C2EF4-1D2D-4AE4-A99E-622FBD409441}" destId="{B16F84FC-50BC-4E84-A7CC-F6B211E51B4E}" srcOrd="3" destOrd="0" parTransId="{25A015BF-5297-4F25-958A-4D2FC643D87B}" sibTransId="{C5668427-276C-4D9C-82BF-46D033DB0F9D}"/>
    <dgm:cxn modelId="{89756D14-10A3-49E2-893B-93A227E6340A}" type="presOf" srcId="{CDC26941-05BC-49C2-B5E5-0E9A68FAD65F}" destId="{60380AF7-F888-4546-93C0-11E33E35D566}" srcOrd="0" destOrd="1" presId="urn:microsoft.com/office/officeart/2005/8/layout/hList1"/>
    <dgm:cxn modelId="{828B541E-9B2D-4CA3-8355-B0A7FA759A9E}" srcId="{F27C2EF4-1D2D-4AE4-A99E-622FBD409441}" destId="{2271F2CF-0796-4ECC-B474-CB024BC713D8}" srcOrd="0" destOrd="0" parTransId="{414AA7EB-AD0D-42B7-BB4A-465EE42D9FD1}" sibTransId="{1E33DCCD-DF41-4FB4-A2E4-7C1F23DF4B26}"/>
    <dgm:cxn modelId="{E75E791E-2B92-46DA-A0B9-2416D2361384}" type="presOf" srcId="{B16F84FC-50BC-4E84-A7CC-F6B211E51B4E}" destId="{60380AF7-F888-4546-93C0-11E33E35D566}" srcOrd="0" destOrd="3" presId="urn:microsoft.com/office/officeart/2005/8/layout/hList1"/>
    <dgm:cxn modelId="{6FED8626-7B8D-4CF8-B1B9-5A2B5185E777}" type="presOf" srcId="{2271F2CF-0796-4ECC-B474-CB024BC713D8}" destId="{60380AF7-F888-4546-93C0-11E33E35D566}" srcOrd="0" destOrd="0" presId="urn:microsoft.com/office/officeart/2005/8/layout/hList1"/>
    <dgm:cxn modelId="{4E305477-16CB-4474-9B91-B7C272631DD8}" srcId="{F27C2EF4-1D2D-4AE4-A99E-622FBD409441}" destId="{5A9B6464-6C4F-45F1-AF5A-85C628F97A5D}" srcOrd="4" destOrd="0" parTransId="{64AE4973-E3B8-4FF2-BD2E-29300FB82D17}" sibTransId="{F2877D9A-5B70-4F97-B5A6-084E0C8355C7}"/>
    <dgm:cxn modelId="{FC305181-5EB9-4561-9BFD-8B035A3105BD}" type="presOf" srcId="{79C62929-ABDD-4B1A-AD9D-D3791E25B555}" destId="{60380AF7-F888-4546-93C0-11E33E35D566}" srcOrd="0" destOrd="5" presId="urn:microsoft.com/office/officeart/2005/8/layout/hList1"/>
    <dgm:cxn modelId="{E8CAC087-C5D2-4640-B5A9-81621D37ECA3}" type="presOf" srcId="{F27C2EF4-1D2D-4AE4-A99E-622FBD409441}" destId="{2D88EA1C-AA0E-4ACA-A242-B9D1389E741A}" srcOrd="0" destOrd="0" presId="urn:microsoft.com/office/officeart/2005/8/layout/hList1"/>
    <dgm:cxn modelId="{3AF91191-4E50-4C3F-810F-F761EA9004E5}" srcId="{F27C2EF4-1D2D-4AE4-A99E-622FBD409441}" destId="{CDC26941-05BC-49C2-B5E5-0E9A68FAD65F}" srcOrd="1" destOrd="0" parTransId="{FE63946F-209E-4C43-A68D-19734A0E8CBC}" sibTransId="{B044A298-C547-447A-9F62-C97046F2F098}"/>
    <dgm:cxn modelId="{21A3C59A-4335-454E-9A0E-C0E9197BD967}" srcId="{F27C2EF4-1D2D-4AE4-A99E-622FBD409441}" destId="{79C62929-ABDD-4B1A-AD9D-D3791E25B555}" srcOrd="5" destOrd="0" parTransId="{4D201189-1340-484A-B7EC-AD10DE36403D}" sibTransId="{0D7101C0-068A-411F-A995-A4267C8FEFB3}"/>
    <dgm:cxn modelId="{DB773EA6-CAB3-45A5-AB06-57228EAA6437}" srcId="{F27C2EF4-1D2D-4AE4-A99E-622FBD409441}" destId="{F5F5270A-2EDB-4E7A-BA86-8E7CD54F88C6}" srcOrd="2" destOrd="0" parTransId="{5358D1E7-FA5E-4AB7-9B0D-C5F81D043E74}" sibTransId="{F996A2EC-7657-4421-AD39-E0BE47ADFCB4}"/>
    <dgm:cxn modelId="{22386DE0-5B0F-4B2A-938D-A4736783AF8B}" type="presOf" srcId="{F5F5270A-2EDB-4E7A-BA86-8E7CD54F88C6}" destId="{60380AF7-F888-4546-93C0-11E33E35D566}" srcOrd="0" destOrd="2" presId="urn:microsoft.com/office/officeart/2005/8/layout/hList1"/>
    <dgm:cxn modelId="{C147CBE0-4083-4A35-A79C-1EB1D5A14E6B}" srcId="{60FEEBA5-7AC7-402B-8990-1C6403A0A36F}" destId="{F27C2EF4-1D2D-4AE4-A99E-622FBD409441}" srcOrd="0" destOrd="0" parTransId="{F4F57867-FF0F-41F5-8E92-414A38FAEE0F}" sibTransId="{014CE7BB-6B6A-41AB-A258-FA2E8AAEF82F}"/>
    <dgm:cxn modelId="{D3FA3CE9-6987-4A06-866E-658842B23C0A}" type="presOf" srcId="{60FEEBA5-7AC7-402B-8990-1C6403A0A36F}" destId="{331B0BED-08D1-45F2-88D1-64FA2F74BC8E}" srcOrd="0" destOrd="0" presId="urn:microsoft.com/office/officeart/2005/8/layout/hList1"/>
    <dgm:cxn modelId="{99D818FD-5246-4463-90A5-47ADD6A50191}" type="presOf" srcId="{5A9B6464-6C4F-45F1-AF5A-85C628F97A5D}" destId="{60380AF7-F888-4546-93C0-11E33E35D566}" srcOrd="0" destOrd="4" presId="urn:microsoft.com/office/officeart/2005/8/layout/hList1"/>
    <dgm:cxn modelId="{545AF370-7D26-469F-9C67-D3BD522A8C3E}" type="presParOf" srcId="{331B0BED-08D1-45F2-88D1-64FA2F74BC8E}" destId="{E459551E-BFD5-4AB0-AADF-971F0AFF79C9}" srcOrd="0" destOrd="0" presId="urn:microsoft.com/office/officeart/2005/8/layout/hList1"/>
    <dgm:cxn modelId="{8E18F142-F8DD-4D0B-B87C-BAEE802ABCB3}" type="presParOf" srcId="{E459551E-BFD5-4AB0-AADF-971F0AFF79C9}" destId="{2D88EA1C-AA0E-4ACA-A242-B9D1389E741A}" srcOrd="0" destOrd="0" presId="urn:microsoft.com/office/officeart/2005/8/layout/hList1"/>
    <dgm:cxn modelId="{296B9720-6B4A-45C2-AAB7-C8F5F3D9587D}" type="presParOf" srcId="{E459551E-BFD5-4AB0-AADF-971F0AFF79C9}" destId="{60380AF7-F888-4546-93C0-11E33E35D566}" srcOrd="1" destOrd="0" presId="urn:microsoft.com/office/officeart/2005/8/layout/hList1"/>
  </dgm:cxnLst>
  <dgm:bg>
    <a:solidFill>
      <a:srgbClr val="85C27F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6167140-8FAE-46A9-987B-134D5C28AC95}" type="doc">
      <dgm:prSet loTypeId="urn:microsoft.com/office/officeart/2008/layout/LinedList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BFCD3A30-8A7F-496D-AE7F-FBD1D272F6CA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Образование</a:t>
          </a:r>
          <a:r>
            <a:rPr lang="en-US" sz="1800" b="1" dirty="0">
              <a:solidFill>
                <a:srgbClr val="003300"/>
              </a:solidFill>
            </a:rPr>
            <a:t> </a:t>
          </a:r>
          <a:r>
            <a:rPr lang="ru-RU" sz="1800" b="1" dirty="0">
              <a:solidFill>
                <a:srgbClr val="003300"/>
              </a:solidFill>
            </a:rPr>
            <a:t>                                  309 581</a:t>
          </a:r>
        </a:p>
      </dgm:t>
    </dgm:pt>
    <dgm:pt modelId="{04FE3C46-E83B-40AC-A0E5-FE6F740E314A}" type="parTrans" cxnId="{74A61DD5-0B1B-42DD-B523-E4DA2A2E95CD}">
      <dgm:prSet/>
      <dgm:spPr/>
      <dgm:t>
        <a:bodyPr/>
        <a:lstStyle/>
        <a:p>
          <a:endParaRPr lang="ru-RU"/>
        </a:p>
      </dgm:t>
    </dgm:pt>
    <dgm:pt modelId="{2CD40099-8133-4BBE-BA01-65E0B4662C62}" type="sibTrans" cxnId="{74A61DD5-0B1B-42DD-B523-E4DA2A2E95CD}">
      <dgm:prSet/>
      <dgm:spPr/>
      <dgm:t>
        <a:bodyPr/>
        <a:lstStyle/>
        <a:p>
          <a:endParaRPr lang="ru-RU"/>
        </a:p>
      </dgm:t>
    </dgm:pt>
    <dgm:pt modelId="{B26E0734-7C79-45B2-B930-BC1C0CCB2F99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Национальная экономика                33 488</a:t>
          </a:r>
        </a:p>
      </dgm:t>
    </dgm:pt>
    <dgm:pt modelId="{D10C8C6E-BB5A-47A1-81BA-0C14F79E37C7}" type="parTrans" cxnId="{688DE71A-1C35-4D1C-A275-A3DC8CDC1DCD}">
      <dgm:prSet/>
      <dgm:spPr/>
      <dgm:t>
        <a:bodyPr/>
        <a:lstStyle/>
        <a:p>
          <a:endParaRPr lang="ru-RU"/>
        </a:p>
      </dgm:t>
    </dgm:pt>
    <dgm:pt modelId="{267DA767-CFA0-4604-92C0-74376B0B7AB1}" type="sibTrans" cxnId="{688DE71A-1C35-4D1C-A275-A3DC8CDC1DCD}">
      <dgm:prSet/>
      <dgm:spPr/>
      <dgm:t>
        <a:bodyPr/>
        <a:lstStyle/>
        <a:p>
          <a:endParaRPr lang="ru-RU"/>
        </a:p>
      </dgm:t>
    </dgm:pt>
    <dgm:pt modelId="{9FCFC5F8-19FF-4A56-8D1D-670196CC6D33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Межбюджетные трансферты </a:t>
          </a:r>
          <a:r>
            <a:rPr lang="en-US" sz="1800" b="1" dirty="0">
              <a:solidFill>
                <a:srgbClr val="003300"/>
              </a:solidFill>
            </a:rPr>
            <a:t> </a:t>
          </a:r>
          <a:r>
            <a:rPr lang="ru-RU" sz="1800" b="1" dirty="0">
              <a:solidFill>
                <a:srgbClr val="003300"/>
              </a:solidFill>
            </a:rPr>
            <a:t>25 955</a:t>
          </a:r>
        </a:p>
      </dgm:t>
    </dgm:pt>
    <dgm:pt modelId="{592D3B07-A494-4B09-9A07-EF0B26A31F68}" type="parTrans" cxnId="{FA4EFA98-1EDD-4D31-B956-BC7BCB2BC7FE}">
      <dgm:prSet/>
      <dgm:spPr/>
      <dgm:t>
        <a:bodyPr/>
        <a:lstStyle/>
        <a:p>
          <a:endParaRPr lang="ru-RU"/>
        </a:p>
      </dgm:t>
    </dgm:pt>
    <dgm:pt modelId="{0CC37B95-FB1D-422A-B809-69EF080B6883}" type="sibTrans" cxnId="{FA4EFA98-1EDD-4D31-B956-BC7BCB2BC7FE}">
      <dgm:prSet/>
      <dgm:spPr/>
      <dgm:t>
        <a:bodyPr/>
        <a:lstStyle/>
        <a:p>
          <a:endParaRPr lang="ru-RU"/>
        </a:p>
      </dgm:t>
    </dgm:pt>
    <dgm:pt modelId="{0D6E2F2F-9470-4C10-A302-F518A9447FD1}">
      <dgm:prSet custT="1"/>
      <dgm:spPr>
        <a:solidFill>
          <a:srgbClr val="85C27F"/>
        </a:solidFill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ЖКХ                                                                      56 006</a:t>
          </a:r>
        </a:p>
      </dgm:t>
    </dgm:pt>
    <dgm:pt modelId="{6473A860-6083-4B03-95D5-4C70B8EEC68E}" type="parTrans" cxnId="{A77DD741-AFB3-4931-930B-291FA1467588}">
      <dgm:prSet/>
      <dgm:spPr/>
      <dgm:t>
        <a:bodyPr/>
        <a:lstStyle/>
        <a:p>
          <a:endParaRPr lang="ru-RU"/>
        </a:p>
      </dgm:t>
    </dgm:pt>
    <dgm:pt modelId="{79304DD6-F5A4-44CF-8B51-BB9315E623D9}" type="sibTrans" cxnId="{A77DD741-AFB3-4931-930B-291FA1467588}">
      <dgm:prSet/>
      <dgm:spPr/>
      <dgm:t>
        <a:bodyPr/>
        <a:lstStyle/>
        <a:p>
          <a:endParaRPr lang="ru-RU"/>
        </a:p>
      </dgm:t>
    </dgm:pt>
    <dgm:pt modelId="{790B434A-6631-4C25-A043-80B207B28DC9}">
      <dgm:prSet custT="1"/>
      <dgm:spPr>
        <a:solidFill>
          <a:srgbClr val="85C27F"/>
        </a:solidFill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Физическая культура и спорт         </a:t>
          </a:r>
          <a:r>
            <a:rPr lang="en-US" sz="1800" b="1" dirty="0">
              <a:solidFill>
                <a:srgbClr val="003300"/>
              </a:solidFill>
            </a:rPr>
            <a:t> </a:t>
          </a:r>
          <a:r>
            <a:rPr lang="ru-RU" sz="1800" b="1" dirty="0">
              <a:solidFill>
                <a:srgbClr val="003300"/>
              </a:solidFill>
            </a:rPr>
            <a:t>3 658</a:t>
          </a:r>
        </a:p>
      </dgm:t>
    </dgm:pt>
    <dgm:pt modelId="{B5AAD2DC-745D-4B69-8E09-078B98C68F2D}" type="parTrans" cxnId="{60E59938-C2D5-447B-9E94-42205BD21761}">
      <dgm:prSet/>
      <dgm:spPr/>
      <dgm:t>
        <a:bodyPr/>
        <a:lstStyle/>
        <a:p>
          <a:endParaRPr lang="ru-RU"/>
        </a:p>
      </dgm:t>
    </dgm:pt>
    <dgm:pt modelId="{09EF76C8-C3B7-406C-833E-4467F371A627}" type="sibTrans" cxnId="{60E59938-C2D5-447B-9E94-42205BD21761}">
      <dgm:prSet/>
      <dgm:spPr/>
      <dgm:t>
        <a:bodyPr/>
        <a:lstStyle/>
        <a:p>
          <a:endParaRPr lang="ru-RU"/>
        </a:p>
      </dgm:t>
    </dgm:pt>
    <dgm:pt modelId="{57AD78D6-014E-4DB0-A4BE-F46B45ABFABB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Социальная политика                     </a:t>
          </a:r>
          <a:r>
            <a:rPr lang="en-US" sz="1800" b="1" dirty="0">
              <a:solidFill>
                <a:srgbClr val="003300"/>
              </a:solidFill>
            </a:rPr>
            <a:t> </a:t>
          </a:r>
          <a:r>
            <a:rPr lang="ru-RU" sz="1800" b="1" dirty="0">
              <a:solidFill>
                <a:srgbClr val="003300"/>
              </a:solidFill>
            </a:rPr>
            <a:t>42 777</a:t>
          </a:r>
        </a:p>
      </dgm:t>
    </dgm:pt>
    <dgm:pt modelId="{F08BA14B-30F6-4A0F-A537-7ABAB91DFD3E}" type="parTrans" cxnId="{C6A7142A-86CB-4CCE-8F90-F42CF8CA2B10}">
      <dgm:prSet/>
      <dgm:spPr/>
      <dgm:t>
        <a:bodyPr/>
        <a:lstStyle/>
        <a:p>
          <a:endParaRPr lang="ru-RU"/>
        </a:p>
      </dgm:t>
    </dgm:pt>
    <dgm:pt modelId="{8E57EE51-D77A-4BAE-9369-E66AA3379285}" type="sibTrans" cxnId="{C6A7142A-86CB-4CCE-8F90-F42CF8CA2B10}">
      <dgm:prSet/>
      <dgm:spPr/>
      <dgm:t>
        <a:bodyPr/>
        <a:lstStyle/>
        <a:p>
          <a:endParaRPr lang="ru-RU"/>
        </a:p>
      </dgm:t>
    </dgm:pt>
    <dgm:pt modelId="{CBF54573-5A73-4496-8459-4E53EC00642C}">
      <dgm:prSet custT="1"/>
      <dgm:spPr>
        <a:solidFill>
          <a:srgbClr val="85C27F"/>
        </a:solidFill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Общегосударственные вопросы                                     60 167</a:t>
          </a:r>
        </a:p>
      </dgm:t>
    </dgm:pt>
    <dgm:pt modelId="{E2F2C9E5-50DC-4460-9589-2B6224311378}" type="parTrans" cxnId="{C034422F-5F37-4A82-83B8-A42E3B73D002}">
      <dgm:prSet/>
      <dgm:spPr/>
      <dgm:t>
        <a:bodyPr/>
        <a:lstStyle/>
        <a:p>
          <a:endParaRPr lang="ru-RU"/>
        </a:p>
      </dgm:t>
    </dgm:pt>
    <dgm:pt modelId="{90DF86C8-4364-4622-B0EC-0D29949B78BD}" type="sibTrans" cxnId="{C034422F-5F37-4A82-83B8-A42E3B73D002}">
      <dgm:prSet/>
      <dgm:spPr/>
      <dgm:t>
        <a:bodyPr/>
        <a:lstStyle/>
        <a:p>
          <a:endParaRPr lang="ru-RU"/>
        </a:p>
      </dgm:t>
    </dgm:pt>
    <dgm:pt modelId="{498E332D-684B-4F5F-A81B-507012DF1A95}">
      <dgm:prSet phldrT="[Текст]" custT="1"/>
      <dgm:spPr>
        <a:solidFill>
          <a:srgbClr val="85C27F"/>
        </a:solidFill>
        <a:sp3d prstMaterial="matte"/>
      </dgm:spPr>
      <dgm:t>
        <a:bodyPr/>
        <a:lstStyle/>
        <a:p>
          <a:pPr marL="180000"/>
          <a:r>
            <a:rPr lang="ru-RU" sz="1800" b="1" dirty="0">
              <a:solidFill>
                <a:srgbClr val="003300"/>
              </a:solidFill>
            </a:rPr>
            <a:t>Культура, кинематография            25 148</a:t>
          </a:r>
        </a:p>
      </dgm:t>
    </dgm:pt>
    <dgm:pt modelId="{9287B59F-390E-4FE4-BEDC-3B61CD8641A5}" type="sibTrans" cxnId="{00678CA8-7591-4180-B8DE-67A493C34BC3}">
      <dgm:prSet/>
      <dgm:spPr/>
      <dgm:t>
        <a:bodyPr/>
        <a:lstStyle/>
        <a:p>
          <a:endParaRPr lang="ru-RU"/>
        </a:p>
      </dgm:t>
    </dgm:pt>
    <dgm:pt modelId="{0A923949-393E-4CDD-8B0E-58494D6B3F84}" type="parTrans" cxnId="{00678CA8-7591-4180-B8DE-67A493C34BC3}">
      <dgm:prSet/>
      <dgm:spPr/>
      <dgm:t>
        <a:bodyPr/>
        <a:lstStyle/>
        <a:p>
          <a:endParaRPr lang="ru-RU"/>
        </a:p>
      </dgm:t>
    </dgm:pt>
    <dgm:pt modelId="{C57E6048-1143-47B5-9227-D8C41CC166D6}" type="pres">
      <dgm:prSet presAssocID="{86167140-8FAE-46A9-987B-134D5C28AC95}" presName="vert0" presStyleCnt="0">
        <dgm:presLayoutVars>
          <dgm:dir/>
          <dgm:animOne val="branch"/>
          <dgm:animLvl val="lvl"/>
        </dgm:presLayoutVars>
      </dgm:prSet>
      <dgm:spPr/>
    </dgm:pt>
    <dgm:pt modelId="{728898EE-B622-47A1-A719-7278F45E9218}" type="pres">
      <dgm:prSet presAssocID="{BFCD3A30-8A7F-496D-AE7F-FBD1D272F6CA}" presName="thickLine" presStyleLbl="alignNode1" presStyleIdx="0" presStyleCnt="8"/>
      <dgm:spPr/>
    </dgm:pt>
    <dgm:pt modelId="{D188C5BE-E7FC-4AC1-B321-6B79A9A1C5E5}" type="pres">
      <dgm:prSet presAssocID="{BFCD3A30-8A7F-496D-AE7F-FBD1D272F6CA}" presName="horz1" presStyleCnt="0"/>
      <dgm:spPr/>
    </dgm:pt>
    <dgm:pt modelId="{F58D4900-D60B-4BAC-82A1-E1E490495CA1}" type="pres">
      <dgm:prSet presAssocID="{BFCD3A30-8A7F-496D-AE7F-FBD1D272F6CA}" presName="tx1" presStyleLbl="revTx" presStyleIdx="0" presStyleCnt="8"/>
      <dgm:spPr/>
    </dgm:pt>
    <dgm:pt modelId="{DC16C768-43E3-4C22-A331-28882F434676}" type="pres">
      <dgm:prSet presAssocID="{BFCD3A30-8A7F-496D-AE7F-FBD1D272F6CA}" presName="vert1" presStyleCnt="0"/>
      <dgm:spPr/>
    </dgm:pt>
    <dgm:pt modelId="{F2FCA6EB-D642-4366-B69B-32A8EE134264}" type="pres">
      <dgm:prSet presAssocID="{0D6E2F2F-9470-4C10-A302-F518A9447FD1}" presName="thickLine" presStyleLbl="alignNode1" presStyleIdx="1" presStyleCnt="8"/>
      <dgm:spPr/>
    </dgm:pt>
    <dgm:pt modelId="{07FC4333-2973-476D-99D0-FAFC60C28DAB}" type="pres">
      <dgm:prSet presAssocID="{0D6E2F2F-9470-4C10-A302-F518A9447FD1}" presName="horz1" presStyleCnt="0"/>
      <dgm:spPr/>
    </dgm:pt>
    <dgm:pt modelId="{F15936B9-2E37-40C9-98EF-8AB8B4C73EC8}" type="pres">
      <dgm:prSet presAssocID="{0D6E2F2F-9470-4C10-A302-F518A9447FD1}" presName="tx1" presStyleLbl="revTx" presStyleIdx="1" presStyleCnt="8"/>
      <dgm:spPr/>
    </dgm:pt>
    <dgm:pt modelId="{EC8762EF-FAD0-4F04-8A66-90EE340A9FAE}" type="pres">
      <dgm:prSet presAssocID="{0D6E2F2F-9470-4C10-A302-F518A9447FD1}" presName="vert1" presStyleCnt="0"/>
      <dgm:spPr/>
    </dgm:pt>
    <dgm:pt modelId="{C48C9814-6F02-46CF-8987-0C2BAB535216}" type="pres">
      <dgm:prSet presAssocID="{CBF54573-5A73-4496-8459-4E53EC00642C}" presName="thickLine" presStyleLbl="alignNode1" presStyleIdx="2" presStyleCnt="8"/>
      <dgm:spPr/>
    </dgm:pt>
    <dgm:pt modelId="{59BADD1C-0B53-4306-9C41-ECEE227EEB14}" type="pres">
      <dgm:prSet presAssocID="{CBF54573-5A73-4496-8459-4E53EC00642C}" presName="horz1" presStyleCnt="0"/>
      <dgm:spPr/>
    </dgm:pt>
    <dgm:pt modelId="{B4F481C1-1656-4E28-978A-AD97A479643C}" type="pres">
      <dgm:prSet presAssocID="{CBF54573-5A73-4496-8459-4E53EC00642C}" presName="tx1" presStyleLbl="revTx" presStyleIdx="2" presStyleCnt="8" custScaleY="140188"/>
      <dgm:spPr/>
    </dgm:pt>
    <dgm:pt modelId="{58A829C9-77BB-4A25-AD04-29F776770F68}" type="pres">
      <dgm:prSet presAssocID="{CBF54573-5A73-4496-8459-4E53EC00642C}" presName="vert1" presStyleCnt="0"/>
      <dgm:spPr/>
    </dgm:pt>
    <dgm:pt modelId="{2F86B6BD-E52A-44FE-9306-7E6CC0BC387C}" type="pres">
      <dgm:prSet presAssocID="{B26E0734-7C79-45B2-B930-BC1C0CCB2F99}" presName="thickLine" presStyleLbl="alignNode1" presStyleIdx="3" presStyleCnt="8"/>
      <dgm:spPr/>
    </dgm:pt>
    <dgm:pt modelId="{528EC127-63D0-4464-9D76-6A35708281E8}" type="pres">
      <dgm:prSet presAssocID="{B26E0734-7C79-45B2-B930-BC1C0CCB2F99}" presName="horz1" presStyleCnt="0"/>
      <dgm:spPr/>
    </dgm:pt>
    <dgm:pt modelId="{0F4D5B21-D3D6-43A2-B5F3-92ACAA3D68BE}" type="pres">
      <dgm:prSet presAssocID="{B26E0734-7C79-45B2-B930-BC1C0CCB2F99}" presName="tx1" presStyleLbl="revTx" presStyleIdx="3" presStyleCnt="8" custScaleY="128460" custLinFactNeighborX="961" custLinFactNeighborY="-359"/>
      <dgm:spPr/>
    </dgm:pt>
    <dgm:pt modelId="{1C5DD3F0-57CD-4DC3-8681-17CBECCB7144}" type="pres">
      <dgm:prSet presAssocID="{B26E0734-7C79-45B2-B930-BC1C0CCB2F99}" presName="vert1" presStyleCnt="0"/>
      <dgm:spPr/>
    </dgm:pt>
    <dgm:pt modelId="{47098759-CE04-41E0-BB20-6824D5F39892}" type="pres">
      <dgm:prSet presAssocID="{498E332D-684B-4F5F-A81B-507012DF1A95}" presName="thickLine" presStyleLbl="alignNode1" presStyleIdx="4" presStyleCnt="8"/>
      <dgm:spPr/>
    </dgm:pt>
    <dgm:pt modelId="{60E0F000-81E3-4B2E-B957-1FE6EC070134}" type="pres">
      <dgm:prSet presAssocID="{498E332D-684B-4F5F-A81B-507012DF1A95}" presName="horz1" presStyleCnt="0"/>
      <dgm:spPr/>
    </dgm:pt>
    <dgm:pt modelId="{787EAA01-5C6C-4B3A-B936-21E96B6AFE1B}" type="pres">
      <dgm:prSet presAssocID="{498E332D-684B-4F5F-A81B-507012DF1A95}" presName="tx1" presStyleLbl="revTx" presStyleIdx="4" presStyleCnt="8" custLinFactNeighborX="-1032" custLinFactNeighborY="-4527"/>
      <dgm:spPr/>
    </dgm:pt>
    <dgm:pt modelId="{4D92F705-7DFC-48AC-AD34-61FBE225D023}" type="pres">
      <dgm:prSet presAssocID="{498E332D-684B-4F5F-A81B-507012DF1A95}" presName="vert1" presStyleCnt="0"/>
      <dgm:spPr/>
    </dgm:pt>
    <dgm:pt modelId="{9FBAF412-5FFA-4C0F-86AA-2A2BE5EA2A38}" type="pres">
      <dgm:prSet presAssocID="{57AD78D6-014E-4DB0-A4BE-F46B45ABFABB}" presName="thickLine" presStyleLbl="alignNode1" presStyleIdx="5" presStyleCnt="8"/>
      <dgm:spPr/>
    </dgm:pt>
    <dgm:pt modelId="{447FABFB-5C2C-47C2-8A11-58A1A94B82D9}" type="pres">
      <dgm:prSet presAssocID="{57AD78D6-014E-4DB0-A4BE-F46B45ABFABB}" presName="horz1" presStyleCnt="0"/>
      <dgm:spPr/>
    </dgm:pt>
    <dgm:pt modelId="{65463BBC-D141-41D9-AA5A-26AC7F7DA00C}" type="pres">
      <dgm:prSet presAssocID="{57AD78D6-014E-4DB0-A4BE-F46B45ABFABB}" presName="tx1" presStyleLbl="revTx" presStyleIdx="5" presStyleCnt="8" custLinFactNeighborY="-15122"/>
      <dgm:spPr/>
    </dgm:pt>
    <dgm:pt modelId="{11DFE821-5B52-4895-816B-07336E9AC922}" type="pres">
      <dgm:prSet presAssocID="{57AD78D6-014E-4DB0-A4BE-F46B45ABFABB}" presName="vert1" presStyleCnt="0"/>
      <dgm:spPr/>
    </dgm:pt>
    <dgm:pt modelId="{50A100E8-42BB-4095-BB8D-3DD361E3E66E}" type="pres">
      <dgm:prSet presAssocID="{790B434A-6631-4C25-A043-80B207B28DC9}" presName="thickLine" presStyleLbl="alignNode1" presStyleIdx="6" presStyleCnt="8"/>
      <dgm:spPr/>
    </dgm:pt>
    <dgm:pt modelId="{32FA8A1E-9833-4658-B0DE-AAA35F07F14B}" type="pres">
      <dgm:prSet presAssocID="{790B434A-6631-4C25-A043-80B207B28DC9}" presName="horz1" presStyleCnt="0"/>
      <dgm:spPr/>
    </dgm:pt>
    <dgm:pt modelId="{EB07619C-6276-47C8-89CC-C9EBB9391DC7}" type="pres">
      <dgm:prSet presAssocID="{790B434A-6631-4C25-A043-80B207B28DC9}" presName="tx1" presStyleLbl="revTx" presStyleIdx="6" presStyleCnt="8" custLinFactNeighborY="-14973"/>
      <dgm:spPr/>
    </dgm:pt>
    <dgm:pt modelId="{B3D19484-AFED-417C-823E-2DAB8BC0EDF0}" type="pres">
      <dgm:prSet presAssocID="{790B434A-6631-4C25-A043-80B207B28DC9}" presName="vert1" presStyleCnt="0"/>
      <dgm:spPr/>
    </dgm:pt>
    <dgm:pt modelId="{D59687FD-597F-4A7F-BFCF-5B6CE7A32E50}" type="pres">
      <dgm:prSet presAssocID="{9FCFC5F8-19FF-4A56-8D1D-670196CC6D33}" presName="thickLine" presStyleLbl="alignNode1" presStyleIdx="7" presStyleCnt="8"/>
      <dgm:spPr/>
    </dgm:pt>
    <dgm:pt modelId="{F02A9FE3-A662-4B0D-B292-C5913AA951CC}" type="pres">
      <dgm:prSet presAssocID="{9FCFC5F8-19FF-4A56-8D1D-670196CC6D33}" presName="horz1" presStyleCnt="0"/>
      <dgm:spPr/>
    </dgm:pt>
    <dgm:pt modelId="{0B23FB11-75A9-4966-9CE3-745BD1209937}" type="pres">
      <dgm:prSet presAssocID="{9FCFC5F8-19FF-4A56-8D1D-670196CC6D33}" presName="tx1" presStyleLbl="revTx" presStyleIdx="7" presStyleCnt="8" custLinFactNeighborY="-14973"/>
      <dgm:spPr/>
    </dgm:pt>
    <dgm:pt modelId="{84F9C93E-D8D7-4E19-84F3-D555C40088A0}" type="pres">
      <dgm:prSet presAssocID="{9FCFC5F8-19FF-4A56-8D1D-670196CC6D33}" presName="vert1" presStyleCnt="0"/>
      <dgm:spPr/>
    </dgm:pt>
  </dgm:ptLst>
  <dgm:cxnLst>
    <dgm:cxn modelId="{688DE71A-1C35-4D1C-A275-A3DC8CDC1DCD}" srcId="{86167140-8FAE-46A9-987B-134D5C28AC95}" destId="{B26E0734-7C79-45B2-B930-BC1C0CCB2F99}" srcOrd="3" destOrd="0" parTransId="{D10C8C6E-BB5A-47A1-81BA-0C14F79E37C7}" sibTransId="{267DA767-CFA0-4604-92C0-74376B0B7AB1}"/>
    <dgm:cxn modelId="{C6A7142A-86CB-4CCE-8F90-F42CF8CA2B10}" srcId="{86167140-8FAE-46A9-987B-134D5C28AC95}" destId="{57AD78D6-014E-4DB0-A4BE-F46B45ABFABB}" srcOrd="5" destOrd="0" parTransId="{F08BA14B-30F6-4A0F-A537-7ABAB91DFD3E}" sibTransId="{8E57EE51-D77A-4BAE-9369-E66AA3379285}"/>
    <dgm:cxn modelId="{C034422F-5F37-4A82-83B8-A42E3B73D002}" srcId="{86167140-8FAE-46A9-987B-134D5C28AC95}" destId="{CBF54573-5A73-4496-8459-4E53EC00642C}" srcOrd="2" destOrd="0" parTransId="{E2F2C9E5-50DC-4460-9589-2B6224311378}" sibTransId="{90DF86C8-4364-4622-B0EC-0D29949B78BD}"/>
    <dgm:cxn modelId="{7C132B38-A86A-4461-BD4B-A69CCAC28CA6}" type="presOf" srcId="{BFCD3A30-8A7F-496D-AE7F-FBD1D272F6CA}" destId="{F58D4900-D60B-4BAC-82A1-E1E490495CA1}" srcOrd="0" destOrd="0" presId="urn:microsoft.com/office/officeart/2008/layout/LinedList"/>
    <dgm:cxn modelId="{379D6138-C88A-4F6F-B563-37B72EEDC92A}" type="presOf" srcId="{790B434A-6631-4C25-A043-80B207B28DC9}" destId="{EB07619C-6276-47C8-89CC-C9EBB9391DC7}" srcOrd="0" destOrd="0" presId="urn:microsoft.com/office/officeart/2008/layout/LinedList"/>
    <dgm:cxn modelId="{60E59938-C2D5-447B-9E94-42205BD21761}" srcId="{86167140-8FAE-46A9-987B-134D5C28AC95}" destId="{790B434A-6631-4C25-A043-80B207B28DC9}" srcOrd="6" destOrd="0" parTransId="{B5AAD2DC-745D-4B69-8E09-078B98C68F2D}" sibTransId="{09EF76C8-C3B7-406C-833E-4467F371A627}"/>
    <dgm:cxn modelId="{A77DD741-AFB3-4931-930B-291FA1467588}" srcId="{86167140-8FAE-46A9-987B-134D5C28AC95}" destId="{0D6E2F2F-9470-4C10-A302-F518A9447FD1}" srcOrd="1" destOrd="0" parTransId="{6473A860-6083-4B03-95D5-4C70B8EEC68E}" sibTransId="{79304DD6-F5A4-44CF-8B51-BB9315E623D9}"/>
    <dgm:cxn modelId="{FA4EFA98-1EDD-4D31-B956-BC7BCB2BC7FE}" srcId="{86167140-8FAE-46A9-987B-134D5C28AC95}" destId="{9FCFC5F8-19FF-4A56-8D1D-670196CC6D33}" srcOrd="7" destOrd="0" parTransId="{592D3B07-A494-4B09-9A07-EF0B26A31F68}" sibTransId="{0CC37B95-FB1D-422A-B809-69EF080B6883}"/>
    <dgm:cxn modelId="{FFB78A99-E693-4965-A5F1-6E706402688E}" type="presOf" srcId="{0D6E2F2F-9470-4C10-A302-F518A9447FD1}" destId="{F15936B9-2E37-40C9-98EF-8AB8B4C73EC8}" srcOrd="0" destOrd="0" presId="urn:microsoft.com/office/officeart/2008/layout/LinedList"/>
    <dgm:cxn modelId="{447683A4-D681-48FA-9439-369972DC0B53}" type="presOf" srcId="{9FCFC5F8-19FF-4A56-8D1D-670196CC6D33}" destId="{0B23FB11-75A9-4966-9CE3-745BD1209937}" srcOrd="0" destOrd="0" presId="urn:microsoft.com/office/officeart/2008/layout/LinedList"/>
    <dgm:cxn modelId="{00678CA8-7591-4180-B8DE-67A493C34BC3}" srcId="{86167140-8FAE-46A9-987B-134D5C28AC95}" destId="{498E332D-684B-4F5F-A81B-507012DF1A95}" srcOrd="4" destOrd="0" parTransId="{0A923949-393E-4CDD-8B0E-58494D6B3F84}" sibTransId="{9287B59F-390E-4FE4-BEDC-3B61CD8641A5}"/>
    <dgm:cxn modelId="{711043AD-9875-4FDC-B55F-10E671611F25}" type="presOf" srcId="{57AD78D6-014E-4DB0-A4BE-F46B45ABFABB}" destId="{65463BBC-D141-41D9-AA5A-26AC7F7DA00C}" srcOrd="0" destOrd="0" presId="urn:microsoft.com/office/officeart/2008/layout/LinedList"/>
    <dgm:cxn modelId="{D6F3BAB8-E41F-4AC9-861A-C9607FDB7F12}" type="presOf" srcId="{B26E0734-7C79-45B2-B930-BC1C0CCB2F99}" destId="{0F4D5B21-D3D6-43A2-B5F3-92ACAA3D68BE}" srcOrd="0" destOrd="0" presId="urn:microsoft.com/office/officeart/2008/layout/LinedList"/>
    <dgm:cxn modelId="{7BD8BAC6-12E9-460E-A339-DB4981A15B58}" type="presOf" srcId="{86167140-8FAE-46A9-987B-134D5C28AC95}" destId="{C57E6048-1143-47B5-9227-D8C41CC166D6}" srcOrd="0" destOrd="0" presId="urn:microsoft.com/office/officeart/2008/layout/LinedList"/>
    <dgm:cxn modelId="{EE31C9C9-8AE8-45C9-8F8E-50AEF655EBB1}" type="presOf" srcId="{498E332D-684B-4F5F-A81B-507012DF1A95}" destId="{787EAA01-5C6C-4B3A-B936-21E96B6AFE1B}" srcOrd="0" destOrd="0" presId="urn:microsoft.com/office/officeart/2008/layout/LinedList"/>
    <dgm:cxn modelId="{74A61DD5-0B1B-42DD-B523-E4DA2A2E95CD}" srcId="{86167140-8FAE-46A9-987B-134D5C28AC95}" destId="{BFCD3A30-8A7F-496D-AE7F-FBD1D272F6CA}" srcOrd="0" destOrd="0" parTransId="{04FE3C46-E83B-40AC-A0E5-FE6F740E314A}" sibTransId="{2CD40099-8133-4BBE-BA01-65E0B4662C62}"/>
    <dgm:cxn modelId="{70DA77F6-2FFC-4382-BFAE-10876D1B95DC}" type="presOf" srcId="{CBF54573-5A73-4496-8459-4E53EC00642C}" destId="{B4F481C1-1656-4E28-978A-AD97A479643C}" srcOrd="0" destOrd="0" presId="urn:microsoft.com/office/officeart/2008/layout/LinedList"/>
    <dgm:cxn modelId="{FFC1DDD7-5FD7-41E1-8991-631762086F6F}" type="presParOf" srcId="{C57E6048-1143-47B5-9227-D8C41CC166D6}" destId="{728898EE-B622-47A1-A719-7278F45E9218}" srcOrd="0" destOrd="0" presId="urn:microsoft.com/office/officeart/2008/layout/LinedList"/>
    <dgm:cxn modelId="{2F28F8F4-2C26-45C5-B27B-6C899113FCFA}" type="presParOf" srcId="{C57E6048-1143-47B5-9227-D8C41CC166D6}" destId="{D188C5BE-E7FC-4AC1-B321-6B79A9A1C5E5}" srcOrd="1" destOrd="0" presId="urn:microsoft.com/office/officeart/2008/layout/LinedList"/>
    <dgm:cxn modelId="{3D808B0E-D8F1-4EFE-964C-1C4DD8D5E24C}" type="presParOf" srcId="{D188C5BE-E7FC-4AC1-B321-6B79A9A1C5E5}" destId="{F58D4900-D60B-4BAC-82A1-E1E490495CA1}" srcOrd="0" destOrd="0" presId="urn:microsoft.com/office/officeart/2008/layout/LinedList"/>
    <dgm:cxn modelId="{C341D7AF-F676-4579-8387-A25961128494}" type="presParOf" srcId="{D188C5BE-E7FC-4AC1-B321-6B79A9A1C5E5}" destId="{DC16C768-43E3-4C22-A331-28882F434676}" srcOrd="1" destOrd="0" presId="urn:microsoft.com/office/officeart/2008/layout/LinedList"/>
    <dgm:cxn modelId="{00F4515E-FFED-4835-85D6-4F4B7184B15E}" type="presParOf" srcId="{C57E6048-1143-47B5-9227-D8C41CC166D6}" destId="{F2FCA6EB-D642-4366-B69B-32A8EE134264}" srcOrd="2" destOrd="0" presId="urn:microsoft.com/office/officeart/2008/layout/LinedList"/>
    <dgm:cxn modelId="{EDBAFA78-7A43-4D37-822F-DC199FDA1477}" type="presParOf" srcId="{C57E6048-1143-47B5-9227-D8C41CC166D6}" destId="{07FC4333-2973-476D-99D0-FAFC60C28DAB}" srcOrd="3" destOrd="0" presId="urn:microsoft.com/office/officeart/2008/layout/LinedList"/>
    <dgm:cxn modelId="{89E2E288-46CB-4B37-BEC8-71BED5734642}" type="presParOf" srcId="{07FC4333-2973-476D-99D0-FAFC60C28DAB}" destId="{F15936B9-2E37-40C9-98EF-8AB8B4C73EC8}" srcOrd="0" destOrd="0" presId="urn:microsoft.com/office/officeart/2008/layout/LinedList"/>
    <dgm:cxn modelId="{9CCC7480-0E94-429B-810E-7EB7B6CA978E}" type="presParOf" srcId="{07FC4333-2973-476D-99D0-FAFC60C28DAB}" destId="{EC8762EF-FAD0-4F04-8A66-90EE340A9FAE}" srcOrd="1" destOrd="0" presId="urn:microsoft.com/office/officeart/2008/layout/LinedList"/>
    <dgm:cxn modelId="{C29C82C1-FEC5-4080-A2E3-C41D4C31DE08}" type="presParOf" srcId="{C57E6048-1143-47B5-9227-D8C41CC166D6}" destId="{C48C9814-6F02-46CF-8987-0C2BAB535216}" srcOrd="4" destOrd="0" presId="urn:microsoft.com/office/officeart/2008/layout/LinedList"/>
    <dgm:cxn modelId="{59556185-2A18-4130-B42E-19A9C8ADEEAC}" type="presParOf" srcId="{C57E6048-1143-47B5-9227-D8C41CC166D6}" destId="{59BADD1C-0B53-4306-9C41-ECEE227EEB14}" srcOrd="5" destOrd="0" presId="urn:microsoft.com/office/officeart/2008/layout/LinedList"/>
    <dgm:cxn modelId="{69C87DBC-6866-4AA9-AE79-5AF87672FF9C}" type="presParOf" srcId="{59BADD1C-0B53-4306-9C41-ECEE227EEB14}" destId="{B4F481C1-1656-4E28-978A-AD97A479643C}" srcOrd="0" destOrd="0" presId="urn:microsoft.com/office/officeart/2008/layout/LinedList"/>
    <dgm:cxn modelId="{61F34FE6-89DA-4875-B470-A51375BF8846}" type="presParOf" srcId="{59BADD1C-0B53-4306-9C41-ECEE227EEB14}" destId="{58A829C9-77BB-4A25-AD04-29F776770F68}" srcOrd="1" destOrd="0" presId="urn:microsoft.com/office/officeart/2008/layout/LinedList"/>
    <dgm:cxn modelId="{A0377BB4-E5AC-4CD6-A470-2AB986EE4F11}" type="presParOf" srcId="{C57E6048-1143-47B5-9227-D8C41CC166D6}" destId="{2F86B6BD-E52A-44FE-9306-7E6CC0BC387C}" srcOrd="6" destOrd="0" presId="urn:microsoft.com/office/officeart/2008/layout/LinedList"/>
    <dgm:cxn modelId="{01D3FDA8-868B-408D-B58B-7327C3721C77}" type="presParOf" srcId="{C57E6048-1143-47B5-9227-D8C41CC166D6}" destId="{528EC127-63D0-4464-9D76-6A35708281E8}" srcOrd="7" destOrd="0" presId="urn:microsoft.com/office/officeart/2008/layout/LinedList"/>
    <dgm:cxn modelId="{D06188C0-79F8-4D64-9C20-05387972FB57}" type="presParOf" srcId="{528EC127-63D0-4464-9D76-6A35708281E8}" destId="{0F4D5B21-D3D6-43A2-B5F3-92ACAA3D68BE}" srcOrd="0" destOrd="0" presId="urn:microsoft.com/office/officeart/2008/layout/LinedList"/>
    <dgm:cxn modelId="{0400695A-6BA8-45BF-A37D-EF00E4741FD4}" type="presParOf" srcId="{528EC127-63D0-4464-9D76-6A35708281E8}" destId="{1C5DD3F0-57CD-4DC3-8681-17CBECCB7144}" srcOrd="1" destOrd="0" presId="urn:microsoft.com/office/officeart/2008/layout/LinedList"/>
    <dgm:cxn modelId="{3DD88B3A-BCA6-4B3F-82E7-E84AAE3F7516}" type="presParOf" srcId="{C57E6048-1143-47B5-9227-D8C41CC166D6}" destId="{47098759-CE04-41E0-BB20-6824D5F39892}" srcOrd="8" destOrd="0" presId="urn:microsoft.com/office/officeart/2008/layout/LinedList"/>
    <dgm:cxn modelId="{F5797BF9-3E22-49E0-A82F-967462E3477C}" type="presParOf" srcId="{C57E6048-1143-47B5-9227-D8C41CC166D6}" destId="{60E0F000-81E3-4B2E-B957-1FE6EC070134}" srcOrd="9" destOrd="0" presId="urn:microsoft.com/office/officeart/2008/layout/LinedList"/>
    <dgm:cxn modelId="{14BDE652-4E1B-4DF8-85B5-2B63DBE1B3CD}" type="presParOf" srcId="{60E0F000-81E3-4B2E-B957-1FE6EC070134}" destId="{787EAA01-5C6C-4B3A-B936-21E96B6AFE1B}" srcOrd="0" destOrd="0" presId="urn:microsoft.com/office/officeart/2008/layout/LinedList"/>
    <dgm:cxn modelId="{0FBEA1C9-C410-4C6E-A2BF-16FD7ACC5A6C}" type="presParOf" srcId="{60E0F000-81E3-4B2E-B957-1FE6EC070134}" destId="{4D92F705-7DFC-48AC-AD34-61FBE225D023}" srcOrd="1" destOrd="0" presId="urn:microsoft.com/office/officeart/2008/layout/LinedList"/>
    <dgm:cxn modelId="{3842BECF-FE63-4D38-BB59-1C7F99948824}" type="presParOf" srcId="{C57E6048-1143-47B5-9227-D8C41CC166D6}" destId="{9FBAF412-5FFA-4C0F-86AA-2A2BE5EA2A38}" srcOrd="10" destOrd="0" presId="urn:microsoft.com/office/officeart/2008/layout/LinedList"/>
    <dgm:cxn modelId="{DE64265E-4EAE-4382-A968-F8F3B223B193}" type="presParOf" srcId="{C57E6048-1143-47B5-9227-D8C41CC166D6}" destId="{447FABFB-5C2C-47C2-8A11-58A1A94B82D9}" srcOrd="11" destOrd="0" presId="urn:microsoft.com/office/officeart/2008/layout/LinedList"/>
    <dgm:cxn modelId="{47E7AF74-D06C-4C72-A73D-261DDFFC7D43}" type="presParOf" srcId="{447FABFB-5C2C-47C2-8A11-58A1A94B82D9}" destId="{65463BBC-D141-41D9-AA5A-26AC7F7DA00C}" srcOrd="0" destOrd="0" presId="urn:microsoft.com/office/officeart/2008/layout/LinedList"/>
    <dgm:cxn modelId="{D0AD042F-620A-4D00-8C3F-6C80612F1C79}" type="presParOf" srcId="{447FABFB-5C2C-47C2-8A11-58A1A94B82D9}" destId="{11DFE821-5B52-4895-816B-07336E9AC922}" srcOrd="1" destOrd="0" presId="urn:microsoft.com/office/officeart/2008/layout/LinedList"/>
    <dgm:cxn modelId="{0AAADF52-357A-4DD5-BD4B-3C1A7BCA9E24}" type="presParOf" srcId="{C57E6048-1143-47B5-9227-D8C41CC166D6}" destId="{50A100E8-42BB-4095-BB8D-3DD361E3E66E}" srcOrd="12" destOrd="0" presId="urn:microsoft.com/office/officeart/2008/layout/LinedList"/>
    <dgm:cxn modelId="{26716BFC-6F88-4DA5-B67E-93EDA67CA083}" type="presParOf" srcId="{C57E6048-1143-47B5-9227-D8C41CC166D6}" destId="{32FA8A1E-9833-4658-B0DE-AAA35F07F14B}" srcOrd="13" destOrd="0" presId="urn:microsoft.com/office/officeart/2008/layout/LinedList"/>
    <dgm:cxn modelId="{97044D75-F8C5-4EC3-87EC-39BBB5DE6D4E}" type="presParOf" srcId="{32FA8A1E-9833-4658-B0DE-AAA35F07F14B}" destId="{EB07619C-6276-47C8-89CC-C9EBB9391DC7}" srcOrd="0" destOrd="0" presId="urn:microsoft.com/office/officeart/2008/layout/LinedList"/>
    <dgm:cxn modelId="{E4956B00-C923-4219-9655-96742F60E7D9}" type="presParOf" srcId="{32FA8A1E-9833-4658-B0DE-AAA35F07F14B}" destId="{B3D19484-AFED-417C-823E-2DAB8BC0EDF0}" srcOrd="1" destOrd="0" presId="urn:microsoft.com/office/officeart/2008/layout/LinedList"/>
    <dgm:cxn modelId="{08FF23DD-B969-4EBF-9E66-EABF7494BCCF}" type="presParOf" srcId="{C57E6048-1143-47B5-9227-D8C41CC166D6}" destId="{D59687FD-597F-4A7F-BFCF-5B6CE7A32E50}" srcOrd="14" destOrd="0" presId="urn:microsoft.com/office/officeart/2008/layout/LinedList"/>
    <dgm:cxn modelId="{D3DB42EA-68F1-41C7-B68E-47904BE250C7}" type="presParOf" srcId="{C57E6048-1143-47B5-9227-D8C41CC166D6}" destId="{F02A9FE3-A662-4B0D-B292-C5913AA951CC}" srcOrd="15" destOrd="0" presId="urn:microsoft.com/office/officeart/2008/layout/LinedList"/>
    <dgm:cxn modelId="{44527D56-3660-4D8F-9026-9EC5579E94DF}" type="presParOf" srcId="{F02A9FE3-A662-4B0D-B292-C5913AA951CC}" destId="{0B23FB11-75A9-4966-9CE3-745BD1209937}" srcOrd="0" destOrd="0" presId="urn:microsoft.com/office/officeart/2008/layout/LinedList"/>
    <dgm:cxn modelId="{9EFDC94D-BFB2-4C98-8330-8093AAA56161}" type="presParOf" srcId="{F02A9FE3-A662-4B0D-B292-C5913AA951CC}" destId="{84F9C93E-D8D7-4E19-84F3-D555C40088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34239-81A3-479D-83D5-BFA20C8C109D}">
      <dsp:nvSpPr>
        <dsp:cNvPr id="0" name=""/>
        <dsp:cNvSpPr/>
      </dsp:nvSpPr>
      <dsp:spPr>
        <a:xfrm rot="4597433">
          <a:off x="1955996" y="3434920"/>
          <a:ext cx="617819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617819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00607-495E-49E1-A339-60E1DC56B847}">
      <dsp:nvSpPr>
        <dsp:cNvPr id="0" name=""/>
        <dsp:cNvSpPr/>
      </dsp:nvSpPr>
      <dsp:spPr>
        <a:xfrm rot="1916795">
          <a:off x="2419762" y="3347322"/>
          <a:ext cx="1429377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1429377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7D921-335F-45D7-8426-18181845A754}">
      <dsp:nvSpPr>
        <dsp:cNvPr id="0" name=""/>
        <dsp:cNvSpPr/>
      </dsp:nvSpPr>
      <dsp:spPr>
        <a:xfrm rot="597366">
          <a:off x="2504694" y="3040151"/>
          <a:ext cx="3096172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3096172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5723A-FFF3-46A0-A3A4-F65ECEDD8A22}">
      <dsp:nvSpPr>
        <dsp:cNvPr id="0" name=""/>
        <dsp:cNvSpPr/>
      </dsp:nvSpPr>
      <dsp:spPr>
        <a:xfrm rot="21032015">
          <a:off x="2506976" y="2368248"/>
          <a:ext cx="3088824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3088824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D2D09-AAAD-47F2-A693-B3A676CCE18E}">
      <dsp:nvSpPr>
        <dsp:cNvPr id="0" name=""/>
        <dsp:cNvSpPr/>
      </dsp:nvSpPr>
      <dsp:spPr>
        <a:xfrm rot="19747251">
          <a:off x="2419699" y="2040807"/>
          <a:ext cx="1528183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1528183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CBFD1-B4ED-4DCF-8B9C-9D4A468FAD3B}">
      <dsp:nvSpPr>
        <dsp:cNvPr id="0" name=""/>
        <dsp:cNvSpPr/>
      </dsp:nvSpPr>
      <dsp:spPr>
        <a:xfrm rot="17219198">
          <a:off x="1968258" y="1912120"/>
          <a:ext cx="720184" cy="27773"/>
        </a:xfrm>
        <a:custGeom>
          <a:avLst/>
          <a:gdLst/>
          <a:ahLst/>
          <a:cxnLst/>
          <a:rect l="0" t="0" r="0" b="0"/>
          <a:pathLst>
            <a:path>
              <a:moveTo>
                <a:pt x="0" y="13886"/>
              </a:moveTo>
              <a:lnTo>
                <a:pt x="720184" y="1388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C9265-2FE0-4B38-9471-E0BA8BA022C8}">
      <dsp:nvSpPr>
        <dsp:cNvPr id="0" name=""/>
        <dsp:cNvSpPr/>
      </dsp:nvSpPr>
      <dsp:spPr>
        <a:xfrm>
          <a:off x="0" y="1530236"/>
          <a:ext cx="2857461" cy="2358193"/>
        </a:xfrm>
        <a:prstGeom prst="ellipse">
          <a:avLst/>
        </a:prstGeom>
        <a:solidFill>
          <a:srgbClr val="003300"/>
        </a:solidFill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67A3B6-7BF5-45A2-BC37-B8F8813CD9CC}">
      <dsp:nvSpPr>
        <dsp:cNvPr id="0" name=""/>
        <dsp:cNvSpPr/>
      </dsp:nvSpPr>
      <dsp:spPr>
        <a:xfrm>
          <a:off x="1452799" y="-472925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Семейный </a:t>
          </a:r>
          <a:r>
            <a:rPr lang="ru-RU" sz="2300" b="0" kern="1200" dirty="0">
              <a:solidFill>
                <a:srgbClr val="003300"/>
              </a:solidFill>
              <a:latin typeface="+mn-lt"/>
              <a:cs typeface="Calibri" panose="020F0502020204030204" pitchFamily="34" charset="0"/>
            </a:rPr>
            <a:t>бюджет</a:t>
          </a:r>
        </a:p>
      </dsp:txBody>
      <dsp:txXfrm>
        <a:off x="1830607" y="-167593"/>
        <a:ext cx="1824221" cy="1474271"/>
      </dsp:txXfrm>
    </dsp:sp>
    <dsp:sp modelId="{7ECC4C68-C780-4BC6-A7A4-3D82E49B2CF0}">
      <dsp:nvSpPr>
        <dsp:cNvPr id="0" name=""/>
        <dsp:cNvSpPr/>
      </dsp:nvSpPr>
      <dsp:spPr>
        <a:xfrm>
          <a:off x="1823680" y="-472925"/>
          <a:ext cx="3869756" cy="2084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2889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6500" kern="1200" dirty="0"/>
        </a:p>
      </dsp:txBody>
      <dsp:txXfrm>
        <a:off x="1823680" y="-472925"/>
        <a:ext cx="3869756" cy="2084935"/>
      </dsp:txXfrm>
    </dsp:sp>
    <dsp:sp modelId="{62D4E9E8-E2B7-4836-999F-61C48A24E2BD}">
      <dsp:nvSpPr>
        <dsp:cNvPr id="0" name=""/>
        <dsp:cNvSpPr/>
      </dsp:nvSpPr>
      <dsp:spPr>
        <a:xfrm>
          <a:off x="3586575" y="0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</a:t>
          </a:r>
          <a:r>
            <a:rPr lang="ru-RU" sz="2300" b="1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 публичных образований</a:t>
          </a:r>
          <a:endParaRPr lang="ru-RU" sz="2300" b="1" kern="1200" dirty="0">
            <a:solidFill>
              <a:srgbClr val="003300"/>
            </a:solidFill>
            <a:latin typeface="+mn-lt"/>
          </a:endParaRPr>
        </a:p>
      </dsp:txBody>
      <dsp:txXfrm>
        <a:off x="3964383" y="305332"/>
        <a:ext cx="1824221" cy="1474271"/>
      </dsp:txXfrm>
    </dsp:sp>
    <dsp:sp modelId="{150B1FEF-3CE1-470C-9068-A0C4F9373BA7}">
      <dsp:nvSpPr>
        <dsp:cNvPr id="0" name=""/>
        <dsp:cNvSpPr/>
      </dsp:nvSpPr>
      <dsp:spPr>
        <a:xfrm>
          <a:off x="5548162" y="875015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0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Бюджеты </a:t>
          </a:r>
          <a:r>
            <a:rPr lang="ru-RU" sz="2300" b="1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организаций</a:t>
          </a:r>
          <a:endParaRPr lang="ru-RU" sz="2300" b="1" kern="1200" dirty="0">
            <a:solidFill>
              <a:srgbClr val="003300"/>
            </a:solidFill>
            <a:latin typeface="+mn-lt"/>
          </a:endParaRPr>
        </a:p>
      </dsp:txBody>
      <dsp:txXfrm>
        <a:off x="5925970" y="1180347"/>
        <a:ext cx="1824221" cy="1474271"/>
      </dsp:txXfrm>
    </dsp:sp>
    <dsp:sp modelId="{134CBBF9-2FFC-4DFA-BB4F-A285B6504223}">
      <dsp:nvSpPr>
        <dsp:cNvPr id="0" name=""/>
        <dsp:cNvSpPr/>
      </dsp:nvSpPr>
      <dsp:spPr>
        <a:xfrm>
          <a:off x="5548162" y="2500494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</a:rPr>
            <a:t>Субъектов РФ</a:t>
          </a:r>
        </a:p>
      </dsp:txBody>
      <dsp:txXfrm>
        <a:off x="5925970" y="2805826"/>
        <a:ext cx="1824221" cy="1474271"/>
      </dsp:txXfrm>
    </dsp:sp>
    <dsp:sp modelId="{588E933D-1B95-4473-AA4E-BF6165E2D4D7}">
      <dsp:nvSpPr>
        <dsp:cNvPr id="0" name=""/>
        <dsp:cNvSpPr/>
      </dsp:nvSpPr>
      <dsp:spPr>
        <a:xfrm>
          <a:off x="3472229" y="3333731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</a:rPr>
            <a:t>Муниципальных образований</a:t>
          </a:r>
        </a:p>
      </dsp:txBody>
      <dsp:txXfrm>
        <a:off x="3850037" y="3639063"/>
        <a:ext cx="1824221" cy="1474271"/>
      </dsp:txXfrm>
    </dsp:sp>
    <dsp:sp modelId="{1F49176A-01A7-4296-A59F-131E52DA59F1}">
      <dsp:nvSpPr>
        <dsp:cNvPr id="0" name=""/>
        <dsp:cNvSpPr/>
      </dsp:nvSpPr>
      <dsp:spPr>
        <a:xfrm>
          <a:off x="1289888" y="3730604"/>
          <a:ext cx="2579837" cy="2084935"/>
        </a:xfrm>
        <a:prstGeom prst="ellipse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solidFill>
                <a:srgbClr val="003300"/>
              </a:solidFill>
              <a:latin typeface="+mn-lt"/>
              <a:cs typeface="Arial" panose="020B0604020202020204" pitchFamily="34" charset="0"/>
            </a:rPr>
            <a:t>Российской Федерации </a:t>
          </a:r>
          <a:endParaRPr lang="ru-RU" sz="2300" b="1" kern="1200" dirty="0">
            <a:solidFill>
              <a:srgbClr val="003300"/>
            </a:solidFill>
            <a:latin typeface="+mn-lt"/>
          </a:endParaRPr>
        </a:p>
      </dsp:txBody>
      <dsp:txXfrm>
        <a:off x="1667696" y="4035936"/>
        <a:ext cx="1824221" cy="147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9A5B0D-AC4F-40C7-BC6B-406289C2D605}">
      <dsp:nvSpPr>
        <dsp:cNvPr id="0" name=""/>
        <dsp:cNvSpPr/>
      </dsp:nvSpPr>
      <dsp:spPr>
        <a:xfrm>
          <a:off x="4952031" y="1672195"/>
          <a:ext cx="360921" cy="1085190"/>
        </a:xfrm>
        <a:custGeom>
          <a:avLst/>
          <a:gdLst/>
          <a:ahLst/>
          <a:cxnLst/>
          <a:rect l="0" t="0" r="0" b="0"/>
          <a:pathLst>
            <a:path>
              <a:moveTo>
                <a:pt x="360921" y="0"/>
              </a:moveTo>
              <a:lnTo>
                <a:pt x="360921" y="1085190"/>
              </a:lnTo>
              <a:lnTo>
                <a:pt x="0" y="108519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BFDC9-E0BE-46F3-A5E4-E3707E74FEFE}">
      <dsp:nvSpPr>
        <dsp:cNvPr id="0" name=""/>
        <dsp:cNvSpPr/>
      </dsp:nvSpPr>
      <dsp:spPr>
        <a:xfrm>
          <a:off x="5312952" y="1672195"/>
          <a:ext cx="4441209" cy="240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279"/>
              </a:lnTo>
              <a:lnTo>
                <a:pt x="4441209" y="2239279"/>
              </a:lnTo>
              <a:lnTo>
                <a:pt x="4441209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65868-1603-43C2-BCFA-12C33FCE0E0E}">
      <dsp:nvSpPr>
        <dsp:cNvPr id="0" name=""/>
        <dsp:cNvSpPr/>
      </dsp:nvSpPr>
      <dsp:spPr>
        <a:xfrm>
          <a:off x="5312952" y="1672195"/>
          <a:ext cx="2115930" cy="2409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9279"/>
              </a:lnTo>
              <a:lnTo>
                <a:pt x="2115930" y="2239279"/>
              </a:lnTo>
              <a:lnTo>
                <a:pt x="2115930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A28FB-3736-4DB9-B463-EF732F706AA8}">
      <dsp:nvSpPr>
        <dsp:cNvPr id="0" name=""/>
        <dsp:cNvSpPr/>
      </dsp:nvSpPr>
      <dsp:spPr>
        <a:xfrm>
          <a:off x="5117646" y="1672195"/>
          <a:ext cx="195306" cy="2409640"/>
        </a:xfrm>
        <a:custGeom>
          <a:avLst/>
          <a:gdLst/>
          <a:ahLst/>
          <a:cxnLst/>
          <a:rect l="0" t="0" r="0" b="0"/>
          <a:pathLst>
            <a:path>
              <a:moveTo>
                <a:pt x="195306" y="0"/>
              </a:moveTo>
              <a:lnTo>
                <a:pt x="195306" y="2239279"/>
              </a:lnTo>
              <a:lnTo>
                <a:pt x="0" y="2239279"/>
              </a:lnTo>
              <a:lnTo>
                <a:pt x="0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A7A82-F7E1-43F3-BEF3-41ED5A310D6E}">
      <dsp:nvSpPr>
        <dsp:cNvPr id="0" name=""/>
        <dsp:cNvSpPr/>
      </dsp:nvSpPr>
      <dsp:spPr>
        <a:xfrm>
          <a:off x="2975983" y="1672195"/>
          <a:ext cx="2336969" cy="2409640"/>
        </a:xfrm>
        <a:custGeom>
          <a:avLst/>
          <a:gdLst/>
          <a:ahLst/>
          <a:cxnLst/>
          <a:rect l="0" t="0" r="0" b="0"/>
          <a:pathLst>
            <a:path>
              <a:moveTo>
                <a:pt x="2336969" y="0"/>
              </a:moveTo>
              <a:lnTo>
                <a:pt x="2336969" y="2239279"/>
              </a:lnTo>
              <a:lnTo>
                <a:pt x="0" y="2239279"/>
              </a:lnTo>
              <a:lnTo>
                <a:pt x="0" y="2409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5F3EE-F521-4FDB-BF45-97BFA999B9BB}">
      <dsp:nvSpPr>
        <dsp:cNvPr id="0" name=""/>
        <dsp:cNvSpPr/>
      </dsp:nvSpPr>
      <dsp:spPr>
        <a:xfrm>
          <a:off x="879994" y="1672195"/>
          <a:ext cx="4432958" cy="2409640"/>
        </a:xfrm>
        <a:custGeom>
          <a:avLst/>
          <a:gdLst/>
          <a:ahLst/>
          <a:cxnLst/>
          <a:rect l="0" t="0" r="0" b="0"/>
          <a:pathLst>
            <a:path>
              <a:moveTo>
                <a:pt x="4432958" y="0"/>
              </a:moveTo>
              <a:lnTo>
                <a:pt x="4432958" y="2239279"/>
              </a:lnTo>
              <a:lnTo>
                <a:pt x="0" y="2239279"/>
              </a:lnTo>
              <a:lnTo>
                <a:pt x="0" y="240964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02F65-7473-4F55-BB01-96118CCE1778}">
      <dsp:nvSpPr>
        <dsp:cNvPr id="0" name=""/>
        <dsp:cNvSpPr/>
      </dsp:nvSpPr>
      <dsp:spPr>
        <a:xfrm>
          <a:off x="1881747" y="175632"/>
          <a:ext cx="6862409" cy="1496563"/>
        </a:xfrm>
        <a:prstGeom prst="rect">
          <a:avLst/>
        </a:prstGeom>
        <a:solidFill>
          <a:srgbClr val="85C27F"/>
        </a:solidFill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18000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0" baseline="0" dirty="0">
              <a:solidFill>
                <a:srgbClr val="003300"/>
              </a:solidFill>
            </a:rPr>
            <a:t>Консолидированный    </a:t>
          </a:r>
          <a:r>
            <a:rPr lang="ru-RU" sz="4000" kern="0" baseline="0" dirty="0">
              <a:solidFill>
                <a:srgbClr val="003300"/>
              </a:solidFill>
            </a:rPr>
            <a:t>бюджет Зырянского района</a:t>
          </a:r>
        </a:p>
      </dsp:txBody>
      <dsp:txXfrm>
        <a:off x="1881747" y="175632"/>
        <a:ext cx="6862409" cy="1496563"/>
      </dsp:txXfrm>
    </dsp:sp>
    <dsp:sp modelId="{6272D0A8-8AD8-4463-9F2F-6361269232D3}">
      <dsp:nvSpPr>
        <dsp:cNvPr id="0" name=""/>
        <dsp:cNvSpPr/>
      </dsp:nvSpPr>
      <dsp:spPr>
        <a:xfrm>
          <a:off x="0" y="4081835"/>
          <a:ext cx="1759989" cy="1415649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</a:rPr>
            <a:t>Бюджет</a:t>
          </a:r>
          <a:r>
            <a:rPr lang="ru-RU" sz="2000" b="1" kern="1200" dirty="0">
              <a:solidFill>
                <a:schemeClr val="bg1"/>
              </a:solidFill>
            </a:rPr>
            <a:t> Высоковского </a:t>
          </a:r>
          <a:r>
            <a:rPr lang="ru-RU" sz="2000" kern="1200" dirty="0">
              <a:solidFill>
                <a:schemeClr val="bg1"/>
              </a:solidFill>
            </a:rPr>
            <a:t>поселения</a:t>
          </a:r>
        </a:p>
      </dsp:txBody>
      <dsp:txXfrm>
        <a:off x="0" y="4081835"/>
        <a:ext cx="1759989" cy="1415649"/>
      </dsp:txXfrm>
    </dsp:sp>
    <dsp:sp modelId="{1375B15C-168C-4277-B7FE-00012CAB552D}">
      <dsp:nvSpPr>
        <dsp:cNvPr id="0" name=""/>
        <dsp:cNvSpPr/>
      </dsp:nvSpPr>
      <dsp:spPr>
        <a:xfrm>
          <a:off x="2080291" y="4081835"/>
          <a:ext cx="1791384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</a:rPr>
            <a:t>Бюджет</a:t>
          </a:r>
          <a:r>
            <a:rPr lang="ru-RU" sz="2000" b="1" kern="1200" dirty="0">
              <a:solidFill>
                <a:schemeClr val="bg1"/>
              </a:solidFill>
            </a:rPr>
            <a:t> Дубровского</a:t>
          </a:r>
          <a:r>
            <a:rPr lang="ru-RU" sz="2000" kern="1200" dirty="0">
              <a:solidFill>
                <a:schemeClr val="bg1"/>
              </a:solidFill>
            </a:rPr>
            <a:t> поселения</a:t>
          </a:r>
        </a:p>
      </dsp:txBody>
      <dsp:txXfrm>
        <a:off x="2080291" y="4081835"/>
        <a:ext cx="1791384" cy="1412761"/>
      </dsp:txXfrm>
    </dsp:sp>
    <dsp:sp modelId="{D6E8A5F2-0AC7-45D5-8286-B92117A4DDC5}">
      <dsp:nvSpPr>
        <dsp:cNvPr id="0" name=""/>
        <dsp:cNvSpPr/>
      </dsp:nvSpPr>
      <dsp:spPr>
        <a:xfrm>
          <a:off x="4212397" y="4081835"/>
          <a:ext cx="1810497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</a:rPr>
            <a:t>Бюджет</a:t>
          </a:r>
          <a:r>
            <a:rPr lang="ru-RU" sz="2000" b="1" kern="1200" dirty="0">
              <a:solidFill>
                <a:schemeClr val="bg1"/>
              </a:solidFill>
            </a:rPr>
            <a:t> Зырянского </a:t>
          </a:r>
          <a:r>
            <a:rPr lang="ru-RU" sz="2000" kern="1200" dirty="0">
              <a:solidFill>
                <a:schemeClr val="bg1"/>
              </a:solidFill>
            </a:rPr>
            <a:t>поселения</a:t>
          </a:r>
        </a:p>
      </dsp:txBody>
      <dsp:txXfrm>
        <a:off x="4212397" y="4081835"/>
        <a:ext cx="1810497" cy="1412761"/>
      </dsp:txXfrm>
    </dsp:sp>
    <dsp:sp modelId="{E71B571E-EBD9-4F4A-AA5A-938CDA30EC64}">
      <dsp:nvSpPr>
        <dsp:cNvPr id="0" name=""/>
        <dsp:cNvSpPr/>
      </dsp:nvSpPr>
      <dsp:spPr>
        <a:xfrm>
          <a:off x="6385747" y="4081835"/>
          <a:ext cx="2086271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</a:rPr>
            <a:t>Бюджет</a:t>
          </a:r>
          <a:r>
            <a:rPr lang="ru-RU" sz="2000" b="1" kern="1200" dirty="0">
              <a:solidFill>
                <a:schemeClr val="bg1"/>
              </a:solidFill>
            </a:rPr>
            <a:t> Михайловского </a:t>
          </a:r>
          <a:r>
            <a:rPr lang="ru-RU" sz="2000" kern="1200" dirty="0">
              <a:solidFill>
                <a:schemeClr val="bg1"/>
              </a:solidFill>
            </a:rPr>
            <a:t>поселения</a:t>
          </a:r>
        </a:p>
      </dsp:txBody>
      <dsp:txXfrm>
        <a:off x="6385747" y="4081835"/>
        <a:ext cx="2086271" cy="1412761"/>
      </dsp:txXfrm>
    </dsp:sp>
    <dsp:sp modelId="{BF9D927F-BD68-41C1-8A3B-43E344D30A04}">
      <dsp:nvSpPr>
        <dsp:cNvPr id="0" name=""/>
        <dsp:cNvSpPr/>
      </dsp:nvSpPr>
      <dsp:spPr>
        <a:xfrm>
          <a:off x="8812740" y="4081835"/>
          <a:ext cx="1882844" cy="1412761"/>
        </a:xfrm>
        <a:prstGeom prst="rect">
          <a:avLst/>
        </a:prstGeom>
        <a:solidFill>
          <a:srgbClr val="A77E56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18000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solidFill>
                <a:schemeClr val="bg1"/>
              </a:solidFill>
            </a:rPr>
            <a:t>Бюджет </a:t>
          </a:r>
          <a:r>
            <a:rPr lang="ru-RU" sz="2000" b="1" kern="1200" dirty="0" err="1">
              <a:solidFill>
                <a:schemeClr val="bg1"/>
              </a:solidFill>
            </a:rPr>
            <a:t>Чердатского</a:t>
          </a:r>
          <a:r>
            <a:rPr lang="ru-RU" sz="2000" b="1" kern="1200" dirty="0">
              <a:solidFill>
                <a:schemeClr val="bg1"/>
              </a:solidFill>
            </a:rPr>
            <a:t> </a:t>
          </a:r>
          <a:r>
            <a:rPr lang="ru-RU" sz="2000" kern="1200" dirty="0">
              <a:solidFill>
                <a:schemeClr val="bg1"/>
              </a:solidFill>
            </a:rPr>
            <a:t>поселения</a:t>
          </a:r>
        </a:p>
      </dsp:txBody>
      <dsp:txXfrm>
        <a:off x="8812740" y="4081835"/>
        <a:ext cx="1882844" cy="1412761"/>
      </dsp:txXfrm>
    </dsp:sp>
    <dsp:sp modelId="{0F629ACF-E85C-4C19-B61E-3250C5F131E3}">
      <dsp:nvSpPr>
        <dsp:cNvPr id="0" name=""/>
        <dsp:cNvSpPr/>
      </dsp:nvSpPr>
      <dsp:spPr>
        <a:xfrm>
          <a:off x="582698" y="2094446"/>
          <a:ext cx="4369333" cy="1325877"/>
        </a:xfrm>
        <a:prstGeom prst="rect">
          <a:avLst/>
        </a:prstGeom>
        <a:solidFill>
          <a:srgbClr val="85C27F"/>
        </a:solidFill>
        <a:ln w="28575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18000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>
              <a:solidFill>
                <a:srgbClr val="003300"/>
              </a:solidFill>
            </a:rPr>
            <a:t>бюджет Зырянского </a:t>
          </a:r>
          <a:r>
            <a:rPr lang="ru-RU" sz="3200" b="1" kern="1200" dirty="0">
              <a:solidFill>
                <a:srgbClr val="003300"/>
              </a:solidFill>
            </a:rPr>
            <a:t>Района</a:t>
          </a:r>
        </a:p>
      </dsp:txBody>
      <dsp:txXfrm>
        <a:off x="582698" y="2094446"/>
        <a:ext cx="4369333" cy="1325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59324-E44A-4610-A9FC-0AAC1E2A6A44}">
      <dsp:nvSpPr>
        <dsp:cNvPr id="0" name=""/>
        <dsp:cNvSpPr/>
      </dsp:nvSpPr>
      <dsp:spPr>
        <a:xfrm>
          <a:off x="0" y="4397433"/>
          <a:ext cx="3833223" cy="577160"/>
        </a:xfrm>
        <a:prstGeom prst="rec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отчета об исполнении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>
        <a:off x="0" y="4397433"/>
        <a:ext cx="3833223" cy="577160"/>
      </dsp:txXfrm>
    </dsp:sp>
    <dsp:sp modelId="{50642F5A-C857-40AB-977D-5FE20D63A7B5}">
      <dsp:nvSpPr>
        <dsp:cNvPr id="0" name=""/>
        <dsp:cNvSpPr/>
      </dsp:nvSpPr>
      <dsp:spPr>
        <a:xfrm rot="10800000">
          <a:off x="0" y="3518417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отчета об исполнении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3518417"/>
        <a:ext cx="3833223" cy="576783"/>
      </dsp:txXfrm>
    </dsp:sp>
    <dsp:sp modelId="{337147A7-7E4E-48A7-AD27-47E99FF9C09A}">
      <dsp:nvSpPr>
        <dsp:cNvPr id="0" name=""/>
        <dsp:cNvSpPr/>
      </dsp:nvSpPr>
      <dsp:spPr>
        <a:xfrm rot="10800000">
          <a:off x="0" y="2639401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Исполнение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2639401"/>
        <a:ext cx="3833223" cy="576783"/>
      </dsp:txXfrm>
    </dsp:sp>
    <dsp:sp modelId="{6B90DF67-2250-4008-8277-45DEF09AEFBD}">
      <dsp:nvSpPr>
        <dsp:cNvPr id="0" name=""/>
        <dsp:cNvSpPr/>
      </dsp:nvSpPr>
      <dsp:spPr>
        <a:xfrm rot="10800000">
          <a:off x="0" y="1760385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Утверждение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1760385"/>
        <a:ext cx="3833223" cy="576783"/>
      </dsp:txXfrm>
    </dsp:sp>
    <dsp:sp modelId="{E36F7072-886D-4CE1-9BC2-B4C5B709E601}">
      <dsp:nvSpPr>
        <dsp:cNvPr id="0" name=""/>
        <dsp:cNvSpPr/>
      </dsp:nvSpPr>
      <dsp:spPr>
        <a:xfrm rot="10800000">
          <a:off x="0" y="881369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Рассмотрение проекта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881369"/>
        <a:ext cx="3833223" cy="576783"/>
      </dsp:txXfrm>
    </dsp:sp>
    <dsp:sp modelId="{F0F0E9EF-277C-47FF-A394-5450A0C5C191}">
      <dsp:nvSpPr>
        <dsp:cNvPr id="0" name=""/>
        <dsp:cNvSpPr/>
      </dsp:nvSpPr>
      <dsp:spPr>
        <a:xfrm rot="10800000">
          <a:off x="0" y="2354"/>
          <a:ext cx="3833223" cy="887673"/>
        </a:xfrm>
        <a:prstGeom prst="upArrowCallout">
          <a:avLst/>
        </a:prstGeom>
        <a:solidFill>
          <a:srgbClr val="85C27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000" b="1" kern="1200" dirty="0">
              <a:solidFill>
                <a:srgbClr val="003300"/>
              </a:solidFill>
              <a:latin typeface="Times New Roman" panose="02020603050405020304" pitchFamily="18" charset="0"/>
            </a:rPr>
            <a:t>Составление проекта бюджета</a:t>
          </a:r>
          <a:endParaRPr lang="ru-RU" sz="2000" kern="1200" dirty="0">
            <a:solidFill>
              <a:srgbClr val="003300"/>
            </a:solidFill>
          </a:endParaRPr>
        </a:p>
      </dsp:txBody>
      <dsp:txXfrm rot="10800000">
        <a:off x="0" y="2354"/>
        <a:ext cx="3833223" cy="5767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B244F-B7FB-49EA-A1B2-6B6B9C17477E}">
      <dsp:nvSpPr>
        <dsp:cNvPr id="0" name=""/>
        <dsp:cNvSpPr/>
      </dsp:nvSpPr>
      <dsp:spPr>
        <a:xfrm>
          <a:off x="0" y="983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9615-160C-4E78-9C21-3F4B45A09D9D}">
      <dsp:nvSpPr>
        <dsp:cNvPr id="0" name=""/>
        <dsp:cNvSpPr/>
      </dsp:nvSpPr>
      <dsp:spPr>
        <a:xfrm>
          <a:off x="0" y="0"/>
          <a:ext cx="5994401" cy="403899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Расположен в юго-восточной части Томской области</a:t>
          </a:r>
        </a:p>
      </dsp:txBody>
      <dsp:txXfrm>
        <a:off x="0" y="0"/>
        <a:ext cx="5994401" cy="403899"/>
      </dsp:txXfrm>
    </dsp:sp>
    <dsp:sp modelId="{B7F46DA6-7311-4166-8C0C-2C0A0350B409}">
      <dsp:nvSpPr>
        <dsp:cNvPr id="0" name=""/>
        <dsp:cNvSpPr/>
      </dsp:nvSpPr>
      <dsp:spPr>
        <a:xfrm>
          <a:off x="0" y="404883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6F998-9CBD-4123-A203-29EC519F6689}">
      <dsp:nvSpPr>
        <dsp:cNvPr id="0" name=""/>
        <dsp:cNvSpPr/>
      </dsp:nvSpPr>
      <dsp:spPr>
        <a:xfrm>
          <a:off x="0" y="404883"/>
          <a:ext cx="5988547" cy="719821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Граничит на севере с </a:t>
          </a:r>
          <a:r>
            <a:rPr lang="ru-RU" sz="1800" b="1" kern="1200" baseline="0" dirty="0" err="1">
              <a:solidFill>
                <a:srgbClr val="003300"/>
              </a:solidFill>
            </a:rPr>
            <a:t>Асиновским</a:t>
          </a:r>
          <a:r>
            <a:rPr lang="ru-RU" sz="1800" b="1" kern="1200" baseline="0" dirty="0">
              <a:solidFill>
                <a:srgbClr val="003300"/>
              </a:solidFill>
            </a:rPr>
            <a:t>, Первомайским, </a:t>
          </a:r>
          <a:r>
            <a:rPr lang="ru-RU" sz="1800" b="1" kern="1200" baseline="0" dirty="0" err="1">
              <a:solidFill>
                <a:srgbClr val="003300"/>
              </a:solidFill>
            </a:rPr>
            <a:t>Тегульдетским</a:t>
          </a:r>
          <a:r>
            <a:rPr lang="ru-RU" sz="1800" b="1" kern="1200" baseline="0" dirty="0">
              <a:solidFill>
                <a:srgbClr val="003300"/>
              </a:solidFill>
            </a:rPr>
            <a:t> районами</a:t>
          </a:r>
        </a:p>
      </dsp:txBody>
      <dsp:txXfrm>
        <a:off x="0" y="404883"/>
        <a:ext cx="5988547" cy="719821"/>
      </dsp:txXfrm>
    </dsp:sp>
    <dsp:sp modelId="{2F86B6BD-E52A-44FE-9306-7E6CC0BC387C}">
      <dsp:nvSpPr>
        <dsp:cNvPr id="0" name=""/>
        <dsp:cNvSpPr/>
      </dsp:nvSpPr>
      <dsp:spPr>
        <a:xfrm>
          <a:off x="0" y="1124704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D5B21-D3D6-43A2-B5F3-92ACAA3D68BE}">
      <dsp:nvSpPr>
        <dsp:cNvPr id="0" name=""/>
        <dsp:cNvSpPr/>
      </dsp:nvSpPr>
      <dsp:spPr>
        <a:xfrm>
          <a:off x="0" y="1124704"/>
          <a:ext cx="5994401" cy="368744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На западе с Томским районом</a:t>
          </a:r>
        </a:p>
      </dsp:txBody>
      <dsp:txXfrm>
        <a:off x="0" y="1124704"/>
        <a:ext cx="5994401" cy="368744"/>
      </dsp:txXfrm>
    </dsp:sp>
    <dsp:sp modelId="{A1FCD917-0B90-421D-BBE1-015C6CDB22BC}">
      <dsp:nvSpPr>
        <dsp:cNvPr id="0" name=""/>
        <dsp:cNvSpPr/>
      </dsp:nvSpPr>
      <dsp:spPr>
        <a:xfrm>
          <a:off x="0" y="1493449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D7402-A7D7-4824-9169-8CA76B97197C}">
      <dsp:nvSpPr>
        <dsp:cNvPr id="0" name=""/>
        <dsp:cNvSpPr/>
      </dsp:nvSpPr>
      <dsp:spPr>
        <a:xfrm>
          <a:off x="0" y="1493449"/>
          <a:ext cx="5994401" cy="403899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На юге с Кемеровской областью</a:t>
          </a:r>
        </a:p>
      </dsp:txBody>
      <dsp:txXfrm>
        <a:off x="0" y="1493449"/>
        <a:ext cx="5994401" cy="403899"/>
      </dsp:txXfrm>
    </dsp:sp>
    <dsp:sp modelId="{A4CEEAF4-6571-4D2A-B513-2727E814D4C4}">
      <dsp:nvSpPr>
        <dsp:cNvPr id="0" name=""/>
        <dsp:cNvSpPr/>
      </dsp:nvSpPr>
      <dsp:spPr>
        <a:xfrm>
          <a:off x="0" y="1897348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AB6FA-34C4-4BFA-A3E4-BD64A3812AC1}">
      <dsp:nvSpPr>
        <dsp:cNvPr id="0" name=""/>
        <dsp:cNvSpPr/>
      </dsp:nvSpPr>
      <dsp:spPr>
        <a:xfrm>
          <a:off x="0" y="1897348"/>
          <a:ext cx="5994401" cy="403899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Основная водная артерия – река ЧУЛЫМ</a:t>
          </a:r>
        </a:p>
      </dsp:txBody>
      <dsp:txXfrm>
        <a:off x="0" y="1897348"/>
        <a:ext cx="5994401" cy="403899"/>
      </dsp:txXfrm>
    </dsp:sp>
    <dsp:sp modelId="{7C1C3F84-5DC4-40DF-9B4F-528C23C86968}">
      <dsp:nvSpPr>
        <dsp:cNvPr id="0" name=""/>
        <dsp:cNvSpPr/>
      </dsp:nvSpPr>
      <dsp:spPr>
        <a:xfrm>
          <a:off x="0" y="2301248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F32740-6421-4146-9B52-60A19B8AA47D}">
      <dsp:nvSpPr>
        <dsp:cNvPr id="0" name=""/>
        <dsp:cNvSpPr/>
      </dsp:nvSpPr>
      <dsp:spPr>
        <a:xfrm>
          <a:off x="0" y="2301248"/>
          <a:ext cx="5994401" cy="403899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Расстояние от с. Зырянское до г. Томска – 120 км</a:t>
          </a:r>
        </a:p>
      </dsp:txBody>
      <dsp:txXfrm>
        <a:off x="0" y="2301248"/>
        <a:ext cx="5994401" cy="403899"/>
      </dsp:txXfrm>
    </dsp:sp>
    <dsp:sp modelId="{D59687FD-597F-4A7F-BFCF-5B6CE7A32E50}">
      <dsp:nvSpPr>
        <dsp:cNvPr id="0" name=""/>
        <dsp:cNvSpPr/>
      </dsp:nvSpPr>
      <dsp:spPr>
        <a:xfrm>
          <a:off x="0" y="2705147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FB11-75A9-4966-9CE3-745BD1209937}">
      <dsp:nvSpPr>
        <dsp:cNvPr id="0" name=""/>
        <dsp:cNvSpPr/>
      </dsp:nvSpPr>
      <dsp:spPr>
        <a:xfrm>
          <a:off x="0" y="2705495"/>
          <a:ext cx="5988556" cy="516591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Является транспортным узлом </a:t>
          </a:r>
          <a:r>
            <a:rPr lang="ru-RU" sz="1800" b="1" kern="1200" baseline="0" dirty="0" err="1">
              <a:solidFill>
                <a:srgbClr val="003300"/>
              </a:solidFill>
            </a:rPr>
            <a:t>юго</a:t>
          </a:r>
          <a:r>
            <a:rPr lang="ru-RU" sz="1800" b="1" kern="1200" baseline="0" dirty="0">
              <a:solidFill>
                <a:srgbClr val="003300"/>
              </a:solidFill>
            </a:rPr>
            <a:t> – восточной группы районов</a:t>
          </a:r>
        </a:p>
      </dsp:txBody>
      <dsp:txXfrm>
        <a:off x="0" y="2705495"/>
        <a:ext cx="5988556" cy="516591"/>
      </dsp:txXfrm>
    </dsp:sp>
    <dsp:sp modelId="{18B2A1BB-B8F0-442D-9649-DD458E1EE143}">
      <dsp:nvSpPr>
        <dsp:cNvPr id="0" name=""/>
        <dsp:cNvSpPr/>
      </dsp:nvSpPr>
      <dsp:spPr>
        <a:xfrm>
          <a:off x="0" y="3221739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0598B-F25B-4489-A29A-F870C4C967FD}">
      <dsp:nvSpPr>
        <dsp:cNvPr id="0" name=""/>
        <dsp:cNvSpPr/>
      </dsp:nvSpPr>
      <dsp:spPr>
        <a:xfrm>
          <a:off x="0" y="3221739"/>
          <a:ext cx="5988547" cy="556367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Умеренный климатический пояс, континентальный климат</a:t>
          </a:r>
        </a:p>
      </dsp:txBody>
      <dsp:txXfrm>
        <a:off x="0" y="3221739"/>
        <a:ext cx="5988547" cy="556367"/>
      </dsp:txXfrm>
    </dsp:sp>
    <dsp:sp modelId="{A9198731-827D-4CFD-AFA7-0960F81A9949}">
      <dsp:nvSpPr>
        <dsp:cNvPr id="0" name=""/>
        <dsp:cNvSpPr/>
      </dsp:nvSpPr>
      <dsp:spPr>
        <a:xfrm>
          <a:off x="0" y="3778106"/>
          <a:ext cx="59944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C1DB6B-264B-49EC-BC21-314447BF3200}">
      <dsp:nvSpPr>
        <dsp:cNvPr id="0" name=""/>
        <dsp:cNvSpPr/>
      </dsp:nvSpPr>
      <dsp:spPr>
        <a:xfrm>
          <a:off x="0" y="3778902"/>
          <a:ext cx="5994401" cy="403899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baseline="0" dirty="0">
              <a:solidFill>
                <a:srgbClr val="003300"/>
              </a:solidFill>
            </a:rPr>
            <a:t>1,26 % от территории Томской области</a:t>
          </a:r>
        </a:p>
      </dsp:txBody>
      <dsp:txXfrm>
        <a:off x="0" y="3778902"/>
        <a:ext cx="5994401" cy="4038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61DE9-63CF-47BF-BB57-FE032012DA80}">
      <dsp:nvSpPr>
        <dsp:cNvPr id="0" name=""/>
        <dsp:cNvSpPr/>
      </dsp:nvSpPr>
      <dsp:spPr>
        <a:xfrm>
          <a:off x="2987806" y="0"/>
          <a:ext cx="2462993" cy="1603988"/>
        </a:xfrm>
        <a:prstGeom prst="trapezoid">
          <a:avLst>
            <a:gd name="adj" fmla="val 76777"/>
          </a:avLst>
        </a:prstGeom>
        <a:solidFill>
          <a:srgbClr val="85C27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003300"/>
              </a:solidFill>
            </a:rPr>
            <a:t>2,1</a:t>
          </a:r>
          <a:r>
            <a:rPr lang="ru-RU" sz="1800" kern="1200" dirty="0">
              <a:solidFill>
                <a:srgbClr val="003300"/>
              </a:solidFill>
            </a:rPr>
            <a:t>%</a:t>
          </a:r>
          <a:r>
            <a:rPr lang="ru-RU" sz="2400" kern="1200" dirty="0">
              <a:solidFill>
                <a:srgbClr val="003300"/>
              </a:solidFill>
            </a:rPr>
            <a:t>  </a:t>
          </a:r>
          <a:r>
            <a:rPr lang="ru-RU" sz="2400" b="1" kern="1200" dirty="0">
              <a:solidFill>
                <a:srgbClr val="003300"/>
              </a:solidFill>
            </a:rPr>
            <a:t>Неналоговые</a:t>
          </a:r>
        </a:p>
      </dsp:txBody>
      <dsp:txXfrm>
        <a:off x="2987806" y="0"/>
        <a:ext cx="2462993" cy="1603988"/>
      </dsp:txXfrm>
    </dsp:sp>
    <dsp:sp modelId="{5C7A61AE-7841-49E5-B10E-B86E4A2EA223}">
      <dsp:nvSpPr>
        <dsp:cNvPr id="0" name=""/>
        <dsp:cNvSpPr/>
      </dsp:nvSpPr>
      <dsp:spPr>
        <a:xfrm>
          <a:off x="1856033" y="1603988"/>
          <a:ext cx="4726538" cy="1474100"/>
        </a:xfrm>
        <a:prstGeom prst="trapezoid">
          <a:avLst>
            <a:gd name="adj" fmla="val 76777"/>
          </a:avLst>
        </a:prstGeom>
        <a:solidFill>
          <a:srgbClr val="85C27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003300"/>
              </a:solidFill>
            </a:rPr>
            <a:t>6,8%</a:t>
          </a:r>
          <a:r>
            <a:rPr lang="ru-RU" sz="4800" b="1" kern="1200" dirty="0">
              <a:solidFill>
                <a:srgbClr val="003300"/>
              </a:solidFill>
            </a:rPr>
            <a:t> Налоговые</a:t>
          </a:r>
        </a:p>
      </dsp:txBody>
      <dsp:txXfrm>
        <a:off x="2683177" y="1603988"/>
        <a:ext cx="3072250" cy="1474100"/>
      </dsp:txXfrm>
    </dsp:sp>
    <dsp:sp modelId="{52AE2C2B-BC83-4358-A3D4-B87C16588C44}">
      <dsp:nvSpPr>
        <dsp:cNvPr id="0" name=""/>
        <dsp:cNvSpPr/>
      </dsp:nvSpPr>
      <dsp:spPr>
        <a:xfrm>
          <a:off x="0" y="3078089"/>
          <a:ext cx="8438606" cy="2417429"/>
        </a:xfrm>
        <a:prstGeom prst="trapezoid">
          <a:avLst>
            <a:gd name="adj" fmla="val 76777"/>
          </a:avLst>
        </a:prstGeom>
        <a:solidFill>
          <a:srgbClr val="85C27F"/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0" b="1" kern="1200" dirty="0">
              <a:solidFill>
                <a:srgbClr val="003300"/>
              </a:solidFill>
            </a:rPr>
            <a:t>91,1</a:t>
          </a:r>
          <a:r>
            <a:rPr lang="ru-RU" sz="4400" kern="1200" dirty="0">
              <a:solidFill>
                <a:srgbClr val="003300"/>
              </a:solidFill>
            </a:rPr>
            <a:t>%</a:t>
          </a:r>
          <a:r>
            <a:rPr lang="ru-RU" sz="6000" kern="1200" dirty="0">
              <a:solidFill>
                <a:srgbClr val="003300"/>
              </a:solidFill>
            </a:rPr>
            <a:t> </a:t>
          </a:r>
          <a:r>
            <a:rPr lang="ru-RU" sz="6000" b="1" kern="1200" dirty="0">
              <a:solidFill>
                <a:srgbClr val="003300"/>
              </a:solidFill>
            </a:rPr>
            <a:t>Безвозмездные</a:t>
          </a:r>
        </a:p>
      </dsp:txBody>
      <dsp:txXfrm>
        <a:off x="1476756" y="3078089"/>
        <a:ext cx="5485093" cy="24174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C36D3-BBAC-45B8-B18D-1CE02584BBBD}">
      <dsp:nvSpPr>
        <dsp:cNvPr id="0" name=""/>
        <dsp:cNvSpPr/>
      </dsp:nvSpPr>
      <dsp:spPr>
        <a:xfrm>
          <a:off x="2563021" y="2658136"/>
          <a:ext cx="864176" cy="2491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32088" y="0"/>
              </a:lnTo>
              <a:lnTo>
                <a:pt x="432088" y="2491541"/>
              </a:lnTo>
              <a:lnTo>
                <a:pt x="864176" y="2491541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929180" y="3837978"/>
        <a:ext cx="131857" cy="131857"/>
      </dsp:txXfrm>
    </dsp:sp>
    <dsp:sp modelId="{E31B70E6-DE26-4D8B-A2AB-6E361666BA96}">
      <dsp:nvSpPr>
        <dsp:cNvPr id="0" name=""/>
        <dsp:cNvSpPr/>
      </dsp:nvSpPr>
      <dsp:spPr>
        <a:xfrm>
          <a:off x="2563021" y="2658136"/>
          <a:ext cx="832135" cy="1873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067" y="0"/>
              </a:lnTo>
              <a:lnTo>
                <a:pt x="416067" y="1873127"/>
              </a:lnTo>
              <a:lnTo>
                <a:pt x="832135" y="1873127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2927848" y="3543458"/>
        <a:ext cx="102482" cy="102482"/>
      </dsp:txXfrm>
    </dsp:sp>
    <dsp:sp modelId="{F6C7D9AB-656E-4E97-A348-014F87CC6730}">
      <dsp:nvSpPr>
        <dsp:cNvPr id="0" name=""/>
        <dsp:cNvSpPr/>
      </dsp:nvSpPr>
      <dsp:spPr>
        <a:xfrm>
          <a:off x="2563021" y="2658136"/>
          <a:ext cx="832135" cy="1225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067" y="0"/>
              </a:lnTo>
              <a:lnTo>
                <a:pt x="416067" y="1225759"/>
              </a:lnTo>
              <a:lnTo>
                <a:pt x="832135" y="1225759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42051" y="3233977"/>
        <a:ext cx="74076" cy="74076"/>
      </dsp:txXfrm>
    </dsp:sp>
    <dsp:sp modelId="{F0903440-FFB4-4473-AA26-40FD3CCB27A9}">
      <dsp:nvSpPr>
        <dsp:cNvPr id="0" name=""/>
        <dsp:cNvSpPr/>
      </dsp:nvSpPr>
      <dsp:spPr>
        <a:xfrm>
          <a:off x="2563021" y="2658136"/>
          <a:ext cx="832135" cy="615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16067" y="0"/>
              </a:lnTo>
              <a:lnTo>
                <a:pt x="416067" y="615327"/>
              </a:lnTo>
              <a:lnTo>
                <a:pt x="832135" y="615327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53216" y="2939926"/>
        <a:ext cx="51746" cy="51746"/>
      </dsp:txXfrm>
    </dsp:sp>
    <dsp:sp modelId="{05870BB5-915E-4B38-AD2B-D8B809DA04A5}">
      <dsp:nvSpPr>
        <dsp:cNvPr id="0" name=""/>
        <dsp:cNvSpPr/>
      </dsp:nvSpPr>
      <dsp:spPr>
        <a:xfrm>
          <a:off x="2563021" y="2612416"/>
          <a:ext cx="83213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6067" y="45720"/>
              </a:lnTo>
              <a:lnTo>
                <a:pt x="416067" y="71156"/>
              </a:lnTo>
              <a:lnTo>
                <a:pt x="832135" y="71156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58276" y="2637323"/>
        <a:ext cx="41626" cy="41626"/>
      </dsp:txXfrm>
    </dsp:sp>
    <dsp:sp modelId="{8FEF75FB-19EF-42A9-AFB9-224621114448}">
      <dsp:nvSpPr>
        <dsp:cNvPr id="0" name=""/>
        <dsp:cNvSpPr/>
      </dsp:nvSpPr>
      <dsp:spPr>
        <a:xfrm>
          <a:off x="2563021" y="2123614"/>
          <a:ext cx="832135" cy="534521"/>
        </a:xfrm>
        <a:custGeom>
          <a:avLst/>
          <a:gdLst/>
          <a:ahLst/>
          <a:cxnLst/>
          <a:rect l="0" t="0" r="0" b="0"/>
          <a:pathLst>
            <a:path>
              <a:moveTo>
                <a:pt x="0" y="534521"/>
              </a:moveTo>
              <a:lnTo>
                <a:pt x="416067" y="534521"/>
              </a:lnTo>
              <a:lnTo>
                <a:pt x="416067" y="0"/>
              </a:lnTo>
              <a:lnTo>
                <a:pt x="83213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54363" y="2366149"/>
        <a:ext cx="49451" cy="49451"/>
      </dsp:txXfrm>
    </dsp:sp>
    <dsp:sp modelId="{CFC3D834-4028-4DFC-BC2B-E9538C450DBD}">
      <dsp:nvSpPr>
        <dsp:cNvPr id="0" name=""/>
        <dsp:cNvSpPr/>
      </dsp:nvSpPr>
      <dsp:spPr>
        <a:xfrm>
          <a:off x="2563021" y="1574288"/>
          <a:ext cx="832135" cy="1083847"/>
        </a:xfrm>
        <a:custGeom>
          <a:avLst/>
          <a:gdLst/>
          <a:ahLst/>
          <a:cxnLst/>
          <a:rect l="0" t="0" r="0" b="0"/>
          <a:pathLst>
            <a:path>
              <a:moveTo>
                <a:pt x="0" y="1083847"/>
              </a:moveTo>
              <a:lnTo>
                <a:pt x="416067" y="1083847"/>
              </a:lnTo>
              <a:lnTo>
                <a:pt x="416067" y="0"/>
              </a:lnTo>
              <a:lnTo>
                <a:pt x="83213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944928" y="2082051"/>
        <a:ext cx="68322" cy="68322"/>
      </dsp:txXfrm>
    </dsp:sp>
    <dsp:sp modelId="{749B160D-8A45-45EE-854D-E534EB405EDF}">
      <dsp:nvSpPr>
        <dsp:cNvPr id="0" name=""/>
        <dsp:cNvSpPr/>
      </dsp:nvSpPr>
      <dsp:spPr>
        <a:xfrm>
          <a:off x="2563021" y="899341"/>
          <a:ext cx="832135" cy="1758794"/>
        </a:xfrm>
        <a:custGeom>
          <a:avLst/>
          <a:gdLst/>
          <a:ahLst/>
          <a:cxnLst/>
          <a:rect l="0" t="0" r="0" b="0"/>
          <a:pathLst>
            <a:path>
              <a:moveTo>
                <a:pt x="0" y="1758794"/>
              </a:moveTo>
              <a:lnTo>
                <a:pt x="416067" y="1758794"/>
              </a:lnTo>
              <a:lnTo>
                <a:pt x="416067" y="0"/>
              </a:lnTo>
              <a:lnTo>
                <a:pt x="83213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/>
        </a:p>
      </dsp:txBody>
      <dsp:txXfrm>
        <a:off x="2930446" y="1730096"/>
        <a:ext cx="97285" cy="97285"/>
      </dsp:txXfrm>
    </dsp:sp>
    <dsp:sp modelId="{621A3028-530B-4B90-B15C-A05324DFB786}">
      <dsp:nvSpPr>
        <dsp:cNvPr id="0" name=""/>
        <dsp:cNvSpPr/>
      </dsp:nvSpPr>
      <dsp:spPr>
        <a:xfrm>
          <a:off x="2563021" y="229319"/>
          <a:ext cx="832135" cy="2428816"/>
        </a:xfrm>
        <a:custGeom>
          <a:avLst/>
          <a:gdLst/>
          <a:ahLst/>
          <a:cxnLst/>
          <a:rect l="0" t="0" r="0" b="0"/>
          <a:pathLst>
            <a:path>
              <a:moveTo>
                <a:pt x="0" y="2428816"/>
              </a:moveTo>
              <a:lnTo>
                <a:pt x="416067" y="2428816"/>
              </a:lnTo>
              <a:lnTo>
                <a:pt x="416067" y="0"/>
              </a:lnTo>
              <a:lnTo>
                <a:pt x="832135" y="0"/>
              </a:lnTo>
            </a:path>
          </a:pathLst>
        </a:custGeom>
        <a:noFill/>
        <a:ln w="12700" cap="flat" cmpd="sng" algn="ctr">
          <a:solidFill>
            <a:srgbClr val="0033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900" kern="1200"/>
        </a:p>
      </dsp:txBody>
      <dsp:txXfrm>
        <a:off x="2914904" y="1379542"/>
        <a:ext cx="128370" cy="128370"/>
      </dsp:txXfrm>
    </dsp:sp>
    <dsp:sp modelId="{5C7C5986-14C5-457F-8096-5DF8DC5EF2C2}">
      <dsp:nvSpPr>
        <dsp:cNvPr id="0" name=""/>
        <dsp:cNvSpPr/>
      </dsp:nvSpPr>
      <dsp:spPr>
        <a:xfrm>
          <a:off x="367353" y="1837137"/>
          <a:ext cx="2749340" cy="1641996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3300"/>
              </a:solidFill>
              <a:latin typeface="+mn-lt"/>
            </a:rPr>
            <a:t>Налоги граждан             и организаций</a:t>
          </a:r>
        </a:p>
      </dsp:txBody>
      <dsp:txXfrm>
        <a:off x="367353" y="1837137"/>
        <a:ext cx="2749340" cy="1641996"/>
      </dsp:txXfrm>
    </dsp:sp>
    <dsp:sp modelId="{5A8A33F3-6FC2-4E2A-B8C7-2649FE4182B4}">
      <dsp:nvSpPr>
        <dsp:cNvPr id="0" name=""/>
        <dsp:cNvSpPr/>
      </dsp:nvSpPr>
      <dsp:spPr>
        <a:xfrm>
          <a:off x="3395157" y="6173"/>
          <a:ext cx="5373553" cy="446291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НДФЛ</a:t>
          </a:r>
          <a:r>
            <a:rPr lang="ru-RU" sz="1800" kern="1200" dirty="0">
              <a:solidFill>
                <a:srgbClr val="003300"/>
              </a:solidFill>
            </a:rPr>
            <a:t> – </a:t>
          </a:r>
          <a:r>
            <a:rPr lang="ru-RU" sz="1600" kern="1200" dirty="0">
              <a:solidFill>
                <a:srgbClr val="003300"/>
              </a:solidFill>
            </a:rPr>
            <a:t>налог на доходы физических лиц</a:t>
          </a:r>
        </a:p>
      </dsp:txBody>
      <dsp:txXfrm>
        <a:off x="3395157" y="6173"/>
        <a:ext cx="5373553" cy="446291"/>
      </dsp:txXfrm>
    </dsp:sp>
    <dsp:sp modelId="{3FEED045-423B-4722-AA58-338544E58FCE}">
      <dsp:nvSpPr>
        <dsp:cNvPr id="0" name=""/>
        <dsp:cNvSpPr/>
      </dsp:nvSpPr>
      <dsp:spPr>
        <a:xfrm>
          <a:off x="3395157" y="545604"/>
          <a:ext cx="5373553" cy="707475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Акцизы</a:t>
          </a:r>
          <a:r>
            <a:rPr lang="ru-RU" sz="1800" kern="1200" dirty="0">
              <a:solidFill>
                <a:srgbClr val="003300"/>
              </a:solidFill>
            </a:rPr>
            <a:t> </a:t>
          </a:r>
          <a:r>
            <a:rPr lang="ru-RU" sz="1600" kern="1200" dirty="0">
              <a:solidFill>
                <a:srgbClr val="003300"/>
              </a:solidFill>
            </a:rPr>
            <a:t>на автомобильный и прямогонный        бензин, дизельное топливо, моторные масла</a:t>
          </a:r>
        </a:p>
      </dsp:txBody>
      <dsp:txXfrm>
        <a:off x="3395157" y="545604"/>
        <a:ext cx="5373553" cy="707475"/>
      </dsp:txXfrm>
    </dsp:sp>
    <dsp:sp modelId="{B659FE2F-C503-4466-8F36-22DA64E9FB3B}">
      <dsp:nvSpPr>
        <dsp:cNvPr id="0" name=""/>
        <dsp:cNvSpPr/>
      </dsp:nvSpPr>
      <dsp:spPr>
        <a:xfrm>
          <a:off x="3395157" y="1346218"/>
          <a:ext cx="5373553" cy="456141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УСН</a:t>
          </a:r>
          <a:r>
            <a:rPr lang="ru-RU" sz="1800" kern="1200" dirty="0">
              <a:solidFill>
                <a:srgbClr val="003300"/>
              </a:solidFill>
            </a:rPr>
            <a:t> – </a:t>
          </a:r>
          <a:r>
            <a:rPr lang="ru-RU" sz="1600" kern="1200" dirty="0">
              <a:solidFill>
                <a:srgbClr val="003300"/>
              </a:solidFill>
            </a:rPr>
            <a:t>упрощенная система налогообложения </a:t>
          </a:r>
        </a:p>
      </dsp:txBody>
      <dsp:txXfrm>
        <a:off x="3395157" y="1346218"/>
        <a:ext cx="5373553" cy="456141"/>
      </dsp:txXfrm>
    </dsp:sp>
    <dsp:sp modelId="{7C40B5AC-FF80-4FC9-9825-B040CC36E541}">
      <dsp:nvSpPr>
        <dsp:cNvPr id="0" name=""/>
        <dsp:cNvSpPr/>
      </dsp:nvSpPr>
      <dsp:spPr>
        <a:xfrm>
          <a:off x="3395157" y="1895498"/>
          <a:ext cx="5373553" cy="456231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ЕСХН</a:t>
          </a:r>
          <a:r>
            <a:rPr lang="ru-RU" sz="1800" kern="1200" dirty="0">
              <a:solidFill>
                <a:srgbClr val="003300"/>
              </a:solidFill>
            </a:rPr>
            <a:t> – единый сельскохозяйственный налог</a:t>
          </a:r>
        </a:p>
      </dsp:txBody>
      <dsp:txXfrm>
        <a:off x="3395157" y="1895498"/>
        <a:ext cx="5373553" cy="456231"/>
      </dsp:txXfrm>
    </dsp:sp>
    <dsp:sp modelId="{4BBD725A-87C9-460F-91BD-BFA6909E928F}">
      <dsp:nvSpPr>
        <dsp:cNvPr id="0" name=""/>
        <dsp:cNvSpPr/>
      </dsp:nvSpPr>
      <dsp:spPr>
        <a:xfrm>
          <a:off x="3395157" y="2444868"/>
          <a:ext cx="5373553" cy="477407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ПСН</a:t>
          </a:r>
          <a:r>
            <a:rPr lang="ru-RU" sz="1800" kern="1200" dirty="0">
              <a:solidFill>
                <a:srgbClr val="003300"/>
              </a:solidFill>
            </a:rPr>
            <a:t> – патентная система налогообложения</a:t>
          </a:r>
        </a:p>
      </dsp:txBody>
      <dsp:txXfrm>
        <a:off x="3395157" y="2444868"/>
        <a:ext cx="5373553" cy="477407"/>
      </dsp:txXfrm>
    </dsp:sp>
    <dsp:sp modelId="{57ED30F9-7A7E-45E0-8796-274713AE7049}">
      <dsp:nvSpPr>
        <dsp:cNvPr id="0" name=""/>
        <dsp:cNvSpPr/>
      </dsp:nvSpPr>
      <dsp:spPr>
        <a:xfrm>
          <a:off x="3395157" y="3015414"/>
          <a:ext cx="5373553" cy="516097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НИФЛ</a:t>
          </a:r>
          <a:r>
            <a:rPr lang="ru-RU" sz="1800" kern="1200" dirty="0">
              <a:solidFill>
                <a:srgbClr val="003300"/>
              </a:solidFill>
            </a:rPr>
            <a:t> – налог на имущество физических лиц</a:t>
          </a:r>
        </a:p>
      </dsp:txBody>
      <dsp:txXfrm>
        <a:off x="3395157" y="3015414"/>
        <a:ext cx="5373553" cy="516097"/>
      </dsp:txXfrm>
    </dsp:sp>
    <dsp:sp modelId="{FE3D8FB0-A5F6-4375-B9E7-19AB5C04D232}">
      <dsp:nvSpPr>
        <dsp:cNvPr id="0" name=""/>
        <dsp:cNvSpPr/>
      </dsp:nvSpPr>
      <dsp:spPr>
        <a:xfrm>
          <a:off x="3395157" y="3624650"/>
          <a:ext cx="5373553" cy="518488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Земельный</a:t>
          </a:r>
          <a:r>
            <a:rPr lang="ru-RU" sz="1800" kern="1200" dirty="0">
              <a:solidFill>
                <a:srgbClr val="003300"/>
              </a:solidFill>
            </a:rPr>
            <a:t> налог</a:t>
          </a:r>
        </a:p>
      </dsp:txBody>
      <dsp:txXfrm>
        <a:off x="3395157" y="3624650"/>
        <a:ext cx="5373553" cy="518488"/>
      </dsp:txXfrm>
    </dsp:sp>
    <dsp:sp modelId="{13A130EF-714A-413A-9EA5-D8746672D6C5}">
      <dsp:nvSpPr>
        <dsp:cNvPr id="0" name=""/>
        <dsp:cNvSpPr/>
      </dsp:nvSpPr>
      <dsp:spPr>
        <a:xfrm>
          <a:off x="3395157" y="4236278"/>
          <a:ext cx="5373553" cy="589971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НДПИ</a:t>
          </a:r>
          <a:r>
            <a:rPr lang="ru-RU" sz="1800" kern="1200" dirty="0">
              <a:solidFill>
                <a:srgbClr val="003300"/>
              </a:solidFill>
            </a:rPr>
            <a:t> – налог на добычу полезных ископаемых</a:t>
          </a:r>
        </a:p>
      </dsp:txBody>
      <dsp:txXfrm>
        <a:off x="3395157" y="4236278"/>
        <a:ext cx="5373553" cy="589971"/>
      </dsp:txXfrm>
    </dsp:sp>
    <dsp:sp modelId="{A40DD2A9-4A1E-4886-A15B-F90FDC4CF42D}">
      <dsp:nvSpPr>
        <dsp:cNvPr id="0" name=""/>
        <dsp:cNvSpPr/>
      </dsp:nvSpPr>
      <dsp:spPr>
        <a:xfrm>
          <a:off x="3427197" y="4921910"/>
          <a:ext cx="5373553" cy="455534"/>
        </a:xfrm>
        <a:prstGeom prst="rect">
          <a:avLst/>
        </a:prstGeom>
        <a:solidFill>
          <a:srgbClr val="85C27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rgbClr val="003300"/>
              </a:solidFill>
            </a:rPr>
            <a:t>   Государственная пошлина</a:t>
          </a:r>
        </a:p>
      </dsp:txBody>
      <dsp:txXfrm>
        <a:off x="3427197" y="4921910"/>
        <a:ext cx="5373553" cy="4555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88EA1C-AA0E-4ACA-A242-B9D1389E741A}">
      <dsp:nvSpPr>
        <dsp:cNvPr id="0" name=""/>
        <dsp:cNvSpPr/>
      </dsp:nvSpPr>
      <dsp:spPr>
        <a:xfrm>
          <a:off x="185690" y="397652"/>
          <a:ext cx="6763914" cy="688505"/>
        </a:xfrm>
        <a:prstGeom prst="rect">
          <a:avLst/>
        </a:prstGeom>
        <a:solidFill>
          <a:srgbClr val="85C27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6720" tIns="243840" rIns="426720" bIns="24384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6000" b="1" kern="1200" dirty="0">
              <a:solidFill>
                <a:srgbClr val="003300"/>
              </a:solidFill>
              <a:latin typeface="Calibri" panose="020F0502020204030204" pitchFamily="34" charset="0"/>
            </a:rPr>
            <a:t>Неналоговые</a:t>
          </a:r>
          <a:r>
            <a:rPr lang="ru-RU" altLang="ru-RU" sz="2400" b="1" kern="1200" dirty="0">
              <a:solidFill>
                <a:srgbClr val="003300"/>
              </a:solidFill>
              <a:latin typeface="Calibri" panose="020F0502020204030204" pitchFamily="34" charset="0"/>
            </a:rPr>
            <a:t>  доходы</a:t>
          </a:r>
          <a:endParaRPr lang="ru-RU" sz="2400" kern="1200" dirty="0">
            <a:solidFill>
              <a:srgbClr val="003300"/>
            </a:solidFill>
            <a:latin typeface="+mn-lt"/>
          </a:endParaRPr>
        </a:p>
      </dsp:txBody>
      <dsp:txXfrm>
        <a:off x="185690" y="397652"/>
        <a:ext cx="6763914" cy="688505"/>
      </dsp:txXfrm>
    </dsp:sp>
    <dsp:sp modelId="{60380AF7-F888-4546-93C0-11E33E35D566}">
      <dsp:nvSpPr>
        <dsp:cNvPr id="0" name=""/>
        <dsp:cNvSpPr/>
      </dsp:nvSpPr>
      <dsp:spPr>
        <a:xfrm>
          <a:off x="0" y="1198893"/>
          <a:ext cx="6897519" cy="4371412"/>
        </a:xfrm>
        <a:prstGeom prst="rect">
          <a:avLst/>
        </a:prstGeom>
        <a:solidFill>
          <a:srgbClr val="85C27F">
            <a:alpha val="9000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Доходы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от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использования  имущества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, находящегося в государственной и муниципальной собственности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Платежи при пользовании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природными ресурсами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оказания платных услуг 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(работ) и компенсации затрат государства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Доходы от </a:t>
          </a:r>
          <a:r>
            <a:rPr lang="ru-RU" sz="2400" b="1" kern="1200" dirty="0">
              <a:solidFill>
                <a:srgbClr val="003300"/>
              </a:solidFill>
              <a:latin typeface="+mn-lt"/>
            </a:rPr>
            <a:t>продажи 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материальных и нематериальных активов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b="1" kern="1200" dirty="0">
              <a:solidFill>
                <a:srgbClr val="003300"/>
              </a:solidFill>
              <a:latin typeface="+mn-lt"/>
            </a:rPr>
            <a:t>Штрафы</a:t>
          </a:r>
          <a:r>
            <a:rPr lang="ru-RU" sz="2400" kern="1200" dirty="0">
              <a:solidFill>
                <a:srgbClr val="003300"/>
              </a:solidFill>
              <a:latin typeface="+mn-lt"/>
            </a:rPr>
            <a:t>, санкции, возмещение ущерба</a:t>
          </a:r>
        </a:p>
        <a:p>
          <a:pPr marL="7200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400" kern="1200" dirty="0">
              <a:solidFill>
                <a:srgbClr val="003300"/>
              </a:solidFill>
              <a:latin typeface="+mn-lt"/>
            </a:rPr>
            <a:t>Прочие неналоговые доходы</a:t>
          </a:r>
        </a:p>
      </dsp:txBody>
      <dsp:txXfrm>
        <a:off x="0" y="1198893"/>
        <a:ext cx="6897519" cy="4371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898EE-B622-47A1-A719-7278F45E9218}">
      <dsp:nvSpPr>
        <dsp:cNvPr id="0" name=""/>
        <dsp:cNvSpPr/>
      </dsp:nvSpPr>
      <dsp:spPr>
        <a:xfrm>
          <a:off x="0" y="23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D4900-D60B-4BAC-82A1-E1E490495CA1}">
      <dsp:nvSpPr>
        <dsp:cNvPr id="0" name=""/>
        <dsp:cNvSpPr/>
      </dsp:nvSpPr>
      <dsp:spPr>
        <a:xfrm>
          <a:off x="0" y="231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Образование</a:t>
          </a:r>
          <a:r>
            <a:rPr lang="en-US" sz="1800" b="1" kern="1200" dirty="0">
              <a:solidFill>
                <a:srgbClr val="003300"/>
              </a:solidFill>
            </a:rPr>
            <a:t> </a:t>
          </a:r>
          <a:r>
            <a:rPr lang="ru-RU" sz="1800" b="1" kern="1200" dirty="0">
              <a:solidFill>
                <a:srgbClr val="003300"/>
              </a:solidFill>
            </a:rPr>
            <a:t>                                  309 581</a:t>
          </a:r>
        </a:p>
      </dsp:txBody>
      <dsp:txXfrm>
        <a:off x="0" y="231"/>
        <a:ext cx="3314597" cy="673430"/>
      </dsp:txXfrm>
    </dsp:sp>
    <dsp:sp modelId="{F2FCA6EB-D642-4366-B69B-32A8EE134264}">
      <dsp:nvSpPr>
        <dsp:cNvPr id="0" name=""/>
        <dsp:cNvSpPr/>
      </dsp:nvSpPr>
      <dsp:spPr>
        <a:xfrm>
          <a:off x="0" y="673662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5936B9-2E37-40C9-98EF-8AB8B4C73EC8}">
      <dsp:nvSpPr>
        <dsp:cNvPr id="0" name=""/>
        <dsp:cNvSpPr/>
      </dsp:nvSpPr>
      <dsp:spPr>
        <a:xfrm>
          <a:off x="0" y="673662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ЖКХ                                                                      56 006</a:t>
          </a:r>
        </a:p>
      </dsp:txBody>
      <dsp:txXfrm>
        <a:off x="0" y="673662"/>
        <a:ext cx="3314597" cy="673430"/>
      </dsp:txXfrm>
    </dsp:sp>
    <dsp:sp modelId="{C48C9814-6F02-46CF-8987-0C2BAB535216}">
      <dsp:nvSpPr>
        <dsp:cNvPr id="0" name=""/>
        <dsp:cNvSpPr/>
      </dsp:nvSpPr>
      <dsp:spPr>
        <a:xfrm>
          <a:off x="0" y="1347093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F481C1-1656-4E28-978A-AD97A479643C}">
      <dsp:nvSpPr>
        <dsp:cNvPr id="0" name=""/>
        <dsp:cNvSpPr/>
      </dsp:nvSpPr>
      <dsp:spPr>
        <a:xfrm>
          <a:off x="0" y="1347093"/>
          <a:ext cx="3311361" cy="944068"/>
        </a:xfrm>
        <a:prstGeom prst="rect">
          <a:avLst/>
        </a:prstGeom>
        <a:solidFill>
          <a:srgbClr val="85C27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Общегосударственные вопросы                                     60 167</a:t>
          </a:r>
        </a:p>
      </dsp:txBody>
      <dsp:txXfrm>
        <a:off x="0" y="1347093"/>
        <a:ext cx="3311361" cy="944068"/>
      </dsp:txXfrm>
    </dsp:sp>
    <dsp:sp modelId="{2F86B6BD-E52A-44FE-9306-7E6CC0BC387C}">
      <dsp:nvSpPr>
        <dsp:cNvPr id="0" name=""/>
        <dsp:cNvSpPr/>
      </dsp:nvSpPr>
      <dsp:spPr>
        <a:xfrm>
          <a:off x="0" y="229116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D5B21-D3D6-43A2-B5F3-92ACAA3D68BE}">
      <dsp:nvSpPr>
        <dsp:cNvPr id="0" name=""/>
        <dsp:cNvSpPr/>
      </dsp:nvSpPr>
      <dsp:spPr>
        <a:xfrm>
          <a:off x="3236" y="2288744"/>
          <a:ext cx="3311361" cy="865088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Национальная экономика                33 488</a:t>
          </a:r>
        </a:p>
      </dsp:txBody>
      <dsp:txXfrm>
        <a:off x="3236" y="2288744"/>
        <a:ext cx="3311361" cy="865088"/>
      </dsp:txXfrm>
    </dsp:sp>
    <dsp:sp modelId="{47098759-CE04-41E0-BB20-6824D5F39892}">
      <dsp:nvSpPr>
        <dsp:cNvPr id="0" name=""/>
        <dsp:cNvSpPr/>
      </dsp:nvSpPr>
      <dsp:spPr>
        <a:xfrm>
          <a:off x="0" y="3156250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7EAA01-5C6C-4B3A-B936-21E96B6AFE1B}">
      <dsp:nvSpPr>
        <dsp:cNvPr id="0" name=""/>
        <dsp:cNvSpPr/>
      </dsp:nvSpPr>
      <dsp:spPr>
        <a:xfrm>
          <a:off x="0" y="3125764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Культура, кинематография            25 148</a:t>
          </a:r>
        </a:p>
      </dsp:txBody>
      <dsp:txXfrm>
        <a:off x="0" y="3125764"/>
        <a:ext cx="3314597" cy="673430"/>
      </dsp:txXfrm>
    </dsp:sp>
    <dsp:sp modelId="{9FBAF412-5FFA-4C0F-86AA-2A2BE5EA2A38}">
      <dsp:nvSpPr>
        <dsp:cNvPr id="0" name=""/>
        <dsp:cNvSpPr/>
      </dsp:nvSpPr>
      <dsp:spPr>
        <a:xfrm>
          <a:off x="0" y="382968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463BBC-D141-41D9-AA5A-26AC7F7DA00C}">
      <dsp:nvSpPr>
        <dsp:cNvPr id="0" name=""/>
        <dsp:cNvSpPr/>
      </dsp:nvSpPr>
      <dsp:spPr>
        <a:xfrm>
          <a:off x="0" y="3727845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Социальная политика                     </a:t>
          </a:r>
          <a:r>
            <a:rPr lang="en-US" sz="1800" b="1" kern="1200" dirty="0">
              <a:solidFill>
                <a:srgbClr val="003300"/>
              </a:solidFill>
            </a:rPr>
            <a:t> </a:t>
          </a:r>
          <a:r>
            <a:rPr lang="ru-RU" sz="1800" b="1" kern="1200" dirty="0">
              <a:solidFill>
                <a:srgbClr val="003300"/>
              </a:solidFill>
            </a:rPr>
            <a:t>42 777</a:t>
          </a:r>
        </a:p>
      </dsp:txBody>
      <dsp:txXfrm>
        <a:off x="0" y="3727845"/>
        <a:ext cx="3314597" cy="673430"/>
      </dsp:txXfrm>
    </dsp:sp>
    <dsp:sp modelId="{50A100E8-42BB-4095-BB8D-3DD361E3E66E}">
      <dsp:nvSpPr>
        <dsp:cNvPr id="0" name=""/>
        <dsp:cNvSpPr/>
      </dsp:nvSpPr>
      <dsp:spPr>
        <a:xfrm>
          <a:off x="0" y="4503111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07619C-6276-47C8-89CC-C9EBB9391DC7}">
      <dsp:nvSpPr>
        <dsp:cNvPr id="0" name=""/>
        <dsp:cNvSpPr/>
      </dsp:nvSpPr>
      <dsp:spPr>
        <a:xfrm>
          <a:off x="0" y="4402279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Физическая культура и спорт         </a:t>
          </a:r>
          <a:r>
            <a:rPr lang="en-US" sz="1800" b="1" kern="1200" dirty="0">
              <a:solidFill>
                <a:srgbClr val="003300"/>
              </a:solidFill>
            </a:rPr>
            <a:t> </a:t>
          </a:r>
          <a:r>
            <a:rPr lang="ru-RU" sz="1800" b="1" kern="1200" dirty="0">
              <a:solidFill>
                <a:srgbClr val="003300"/>
              </a:solidFill>
            </a:rPr>
            <a:t>3 658</a:t>
          </a:r>
        </a:p>
      </dsp:txBody>
      <dsp:txXfrm>
        <a:off x="0" y="4402279"/>
        <a:ext cx="3314597" cy="673430"/>
      </dsp:txXfrm>
    </dsp:sp>
    <dsp:sp modelId="{D59687FD-597F-4A7F-BFCF-5B6CE7A32E50}">
      <dsp:nvSpPr>
        <dsp:cNvPr id="0" name=""/>
        <dsp:cNvSpPr/>
      </dsp:nvSpPr>
      <dsp:spPr>
        <a:xfrm>
          <a:off x="0" y="5176542"/>
          <a:ext cx="33145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23FB11-75A9-4966-9CE3-745BD1209937}">
      <dsp:nvSpPr>
        <dsp:cNvPr id="0" name=""/>
        <dsp:cNvSpPr/>
      </dsp:nvSpPr>
      <dsp:spPr>
        <a:xfrm>
          <a:off x="0" y="5075709"/>
          <a:ext cx="3314597" cy="673430"/>
        </a:xfrm>
        <a:prstGeom prst="rect">
          <a:avLst/>
        </a:prstGeom>
        <a:solidFill>
          <a:srgbClr val="85C27F"/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00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3300"/>
              </a:solidFill>
            </a:rPr>
            <a:t>Межбюджетные трансферты </a:t>
          </a:r>
          <a:r>
            <a:rPr lang="en-US" sz="1800" b="1" kern="1200" dirty="0">
              <a:solidFill>
                <a:srgbClr val="003300"/>
              </a:solidFill>
            </a:rPr>
            <a:t> </a:t>
          </a:r>
          <a:r>
            <a:rPr lang="ru-RU" sz="1800" b="1" kern="1200" dirty="0">
              <a:solidFill>
                <a:srgbClr val="003300"/>
              </a:solidFill>
            </a:rPr>
            <a:t>25 955</a:t>
          </a:r>
        </a:p>
      </dsp:txBody>
      <dsp:txXfrm>
        <a:off x="0" y="5075709"/>
        <a:ext cx="3314597" cy="673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0.41471</cdr:x>
      <cdr:y>0.49829</cdr:y>
    </cdr:from>
    <cdr:to>
      <cdr:x>0.42062</cdr:x>
      <cdr:y>0.5044</cdr:y>
    </cdr:to>
    <cdr:sp macro="" textlink="">
      <cdr:nvSpPr>
        <cdr:cNvPr id="29697" name="Text 1">
          <a:extLst xmlns:a="http://schemas.openxmlformats.org/drawingml/2006/main">
            <a:ext uri="{FF2B5EF4-FFF2-40B4-BE49-F238E27FC236}">
              <a16:creationId xmlns:a16="http://schemas.microsoft.com/office/drawing/2014/main" id="{FB7C82E4-0CB1-489A-BE36-C4B6743A6B1B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31443" y="2105745"/>
          <a:ext cx="40348" cy="25777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71831-989B-4AF9-935F-E5A0A202F286}" type="datetimeFigureOut">
              <a:rPr lang="ru-RU"/>
              <a:pPr>
                <a:defRPr/>
              </a:pPr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53A1722-3E84-46FF-A71E-F843FF3F5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B9B6A6-1831-4E11-8899-7A7943F977F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12E9CC1-CD2C-4804-AAF3-247ECBCB25AF}" type="slidenum">
              <a:rPr lang="ru-RU" altLang="ru-RU" sz="1200"/>
              <a:pPr algn="r"/>
              <a:t>33</a:t>
            </a:fld>
            <a:endParaRPr lang="ru-RU" altLang="ru-RU" sz="1200"/>
          </a:p>
        </p:txBody>
      </p:sp>
      <p:sp>
        <p:nvSpPr>
          <p:cNvPr id="7065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5272AB-EB96-4BEC-A9E6-9FD9CBCD60E1}" type="slidenum">
              <a:rPr lang="ru-RU" altLang="ru-RU" sz="1200"/>
              <a:pPr algn="r"/>
              <a:t>35</a:t>
            </a:fld>
            <a:endParaRPr lang="ru-RU" altLang="ru-RU" sz="1200"/>
          </a:p>
        </p:txBody>
      </p:sp>
      <p:sp>
        <p:nvSpPr>
          <p:cNvPr id="7577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 txBox="1">
            <a:spLocks noGrp="1" noChangeArrowheads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BD0A33-11E7-4B0B-8D8A-2EC9E56C044F}" type="slidenum">
              <a:rPr lang="ru-RU" altLang="ru-RU" sz="1200"/>
              <a:pPr algn="r"/>
              <a:t>36</a:t>
            </a:fld>
            <a:endParaRPr lang="ru-RU" altLang="ru-RU" sz="1200"/>
          </a:p>
        </p:txBody>
      </p:sp>
      <p:sp>
        <p:nvSpPr>
          <p:cNvPr id="7782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Text Box 3"/>
          <p:cNvSpPr txBox="1">
            <a:spLocks noChangeArrowheads="1"/>
          </p:cNvSpPr>
          <p:nvPr/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14.png"/><Relationship Id="rId12" Type="http://schemas.openxmlformats.org/officeDocument/2006/relationships/image" Target="../media/image2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26.png"/><Relationship Id="rId5" Type="http://schemas.openxmlformats.org/officeDocument/2006/relationships/diagramColors" Target="../diagrams/colors8.xml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mailto:ziransk@findep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C2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0" y="2527300"/>
            <a:ext cx="12192000" cy="1957388"/>
          </a:xfrm>
          <a:prstGeom prst="rect">
            <a:avLst/>
          </a:prstGeom>
          <a:solidFill>
            <a:srgbClr val="A7EAC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1990725" y="2847975"/>
            <a:ext cx="820896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БЮДЖЕТ ДЛЯ ГРАЖДАН</a:t>
            </a:r>
          </a:p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Проект на 2024 – 2026 годы</a:t>
            </a:r>
            <a:endParaRPr lang="en-US" altLang="ru-RU" sz="36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708525" y="4600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Calibri" pitchFamily="34" charset="0"/>
            </a:endParaRPr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5512828" y="5621338"/>
            <a:ext cx="11663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1400" dirty="0">
                <a:solidFill>
                  <a:srgbClr val="003300"/>
                </a:solidFill>
                <a:latin typeface="Calibri" pitchFamily="34" charset="0"/>
              </a:rPr>
              <a:t>с. Зырянское</a:t>
            </a:r>
          </a:p>
        </p:txBody>
      </p:sp>
      <p:pic>
        <p:nvPicPr>
          <p:cNvPr id="3" name="Рисунок 2">
            <a:extLst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25" y="557213"/>
            <a:ext cx="1784350" cy="197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>
            <a:extLst/>
          </p:cNvPr>
          <p:cNvSpPr/>
          <p:nvPr/>
        </p:nvSpPr>
        <p:spPr>
          <a:xfrm>
            <a:off x="-3502025" y="3121025"/>
            <a:ext cx="1303337" cy="1270000"/>
          </a:xfrm>
          <a:prstGeom prst="rect">
            <a:avLst/>
          </a:prstGeom>
          <a:solidFill>
            <a:srgbClr val="00330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-3482975" y="4654550"/>
            <a:ext cx="1303337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1" name="TextBox 13"/>
          <p:cNvSpPr txBox="1">
            <a:spLocks noChangeArrowheads="1"/>
          </p:cNvSpPr>
          <p:nvPr/>
        </p:nvSpPr>
        <p:spPr bwMode="auto">
          <a:xfrm>
            <a:off x="1323975" y="4779963"/>
            <a:ext cx="9544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600" dirty="0">
                <a:solidFill>
                  <a:srgbClr val="003300"/>
                </a:solidFill>
                <a:latin typeface="Calibri" pitchFamily="34" charset="0"/>
              </a:rPr>
              <a:t>на основе проекта решения Думы Зырянского района от 14.11.2023 № 74 </a:t>
            </a:r>
          </a:p>
          <a:p>
            <a:pPr algn="ctr"/>
            <a:r>
              <a:rPr lang="ru-RU" altLang="ru-RU" sz="1600" dirty="0">
                <a:solidFill>
                  <a:srgbClr val="003300"/>
                </a:solidFill>
                <a:latin typeface="Calibri" pitchFamily="34" charset="0"/>
                <a:ea typeface="Microsoft YaHei" pitchFamily="34" charset="-122"/>
              </a:rPr>
              <a:t>«</a:t>
            </a:r>
            <a:r>
              <a:rPr lang="ru-RU" altLang="zh-CN" sz="1600" dirty="0">
                <a:solidFill>
                  <a:srgbClr val="003300"/>
                </a:solidFill>
                <a:latin typeface="Calibri" pitchFamily="34" charset="0"/>
                <a:cs typeface="等线"/>
              </a:rPr>
              <a:t>О местном бюджете Зырянского района на 2024 год и на плановый период 2025 и 2026 годов</a:t>
            </a:r>
            <a:r>
              <a:rPr lang="ru-RU" altLang="zh-CN" sz="1600" dirty="0">
                <a:solidFill>
                  <a:srgbClr val="003300"/>
                </a:solidFill>
                <a:latin typeface="Calibri" pitchFamily="34" charset="0"/>
                <a:ea typeface="Microsoft YaHei" pitchFamily="34" charset="-122"/>
              </a:rPr>
              <a:t>»</a:t>
            </a:r>
            <a:endParaRPr lang="ru-RU" altLang="zh-CN" sz="1600" dirty="0">
              <a:solidFill>
                <a:srgbClr val="003300"/>
              </a:solidFill>
              <a:latin typeface="Calibri" pitchFamily="34" charset="0"/>
              <a:cs typeface="等线"/>
            </a:endParaRP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442913" y="431800"/>
            <a:ext cx="11337925" cy="6097588"/>
          </a:xfrm>
          <a:prstGeom prst="rect">
            <a:avLst/>
          </a:prstGeom>
          <a:noFill/>
          <a:ln w="19050">
            <a:solidFill>
              <a:srgbClr val="A77E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93800" y="535101"/>
            <a:ext cx="54356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Участие граждан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в бюджетном процессе</a:t>
            </a:r>
            <a:endParaRPr lang="en-US" altLang="ru-R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5" name="Стрелка: вправо 4">
            <a:extLst/>
          </p:cNvPr>
          <p:cNvSpPr/>
          <p:nvPr/>
        </p:nvSpPr>
        <p:spPr>
          <a:xfrm>
            <a:off x="1189038" y="1349375"/>
            <a:ext cx="7256462" cy="3097213"/>
          </a:xfrm>
          <a:prstGeom prst="rightArrow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cs typeface="Arial" panose="020B0604020202020204" pitchFamily="34" charset="0"/>
              </a:rPr>
              <a:t>Как налогоплательщики помогают </a:t>
            </a: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формировать доходную часть бюджета </a:t>
            </a:r>
            <a:endParaRPr lang="en-US" sz="2000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уплата налогов</a:t>
            </a:r>
            <a:endParaRPr lang="en-US" sz="2000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участие в публичных слушаниях по проекту бюджета,</a:t>
            </a:r>
            <a:endParaRPr lang="en-US" sz="2000" dirty="0">
              <a:solidFill>
                <a:srgbClr val="003300"/>
              </a:solidFill>
              <a:cs typeface="Arial" panose="020B0604020202020204" pitchFamily="34" charset="0"/>
            </a:endParaRPr>
          </a:p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по исполнению бюджета</a:t>
            </a:r>
          </a:p>
        </p:txBody>
      </p:sp>
      <p:sp>
        <p:nvSpPr>
          <p:cNvPr id="6" name="Стрелка: влево 5">
            <a:extLst/>
          </p:cNvPr>
          <p:cNvSpPr/>
          <p:nvPr/>
        </p:nvSpPr>
        <p:spPr>
          <a:xfrm>
            <a:off x="4933950" y="3890962"/>
            <a:ext cx="6296025" cy="2517775"/>
          </a:xfrm>
          <a:prstGeom prst="leftArrow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  <a:cs typeface="Arial" panose="020B0604020202020204" pitchFamily="34" charset="0"/>
              </a:rPr>
              <a:t>Как потребители получают</a:t>
            </a: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 социальные гарантии – 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образование, ЖКХ, культура, </a:t>
            </a:r>
          </a:p>
          <a:p>
            <a:pPr marL="54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003300"/>
                </a:solidFill>
                <a:cs typeface="Arial" panose="020B0604020202020204" pitchFamily="34" charset="0"/>
              </a:rPr>
              <a:t>социальное обеспечение и прочее</a:t>
            </a:r>
          </a:p>
        </p:txBody>
      </p:sp>
      <p:pic>
        <p:nvPicPr>
          <p:cNvPr id="24581" name="Рисунок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6513" y="3979863"/>
            <a:ext cx="3509962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1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77850"/>
            <a:ext cx="63817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>
            <a:extLst/>
          </p:cNvPr>
          <p:cNvSpPr/>
          <p:nvPr/>
        </p:nvSpPr>
        <p:spPr>
          <a:xfrm>
            <a:off x="9448800" y="1481138"/>
            <a:ext cx="1214438" cy="490537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</a:rPr>
              <a:t>БЮДЖЕТ</a:t>
            </a:r>
          </a:p>
        </p:txBody>
      </p:sp>
      <p:pic>
        <p:nvPicPr>
          <p:cNvPr id="24584" name="Рисунок 21" descr="Контрольный список со сплошной заливко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28188" y="2020888"/>
            <a:ext cx="8556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/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" y="0"/>
            <a:ext cx="12191999" cy="135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Основные характеристики </a:t>
            </a:r>
          </a:p>
          <a:p>
            <a:pPr algn="ctr"/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муниципального образования Зырянский район</a:t>
            </a:r>
          </a:p>
        </p:txBody>
      </p:sp>
      <p:graphicFrame>
        <p:nvGraphicFramePr>
          <p:cNvPr id="12" name="Схема 11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033484401"/>
              </p:ext>
            </p:extLst>
          </p:nvPr>
        </p:nvGraphicFramePr>
        <p:xfrm>
          <a:off x="5428342" y="2097088"/>
          <a:ext cx="5994401" cy="4182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8" name="Рисунок 18"/>
          <p:cNvPicPr>
            <a:picLocks noChangeAspect="1"/>
          </p:cNvPicPr>
          <p:nvPr/>
        </p:nvPicPr>
        <p:blipFill>
          <a:blip r:embed="rId7"/>
          <a:srcRect l="57739" t="57436" r="5643" b="9848"/>
          <a:stretch>
            <a:fillRect/>
          </a:stretch>
        </p:blipFill>
        <p:spPr bwMode="auto">
          <a:xfrm>
            <a:off x="1206794" y="2097088"/>
            <a:ext cx="4334641" cy="418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691087" y="338138"/>
            <a:ext cx="51611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Территория – 3 966 </a:t>
            </a:r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км. кв. </a:t>
            </a:r>
            <a:endParaRPr lang="ru-RU" altLang="zh-CN" sz="28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9237436" y="1980606"/>
            <a:ext cx="2621189" cy="4093428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5 сельских </a:t>
            </a:r>
          </a:p>
          <a:p>
            <a:pPr algn="ctr"/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поселений</a:t>
            </a:r>
          </a:p>
          <a:p>
            <a:endParaRPr lang="ru-RU" altLang="ru-RU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Зырянское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7 866</a:t>
            </a:r>
          </a:p>
          <a:p>
            <a:pPr algn="ctr"/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</a:t>
            </a:r>
            <a:r>
              <a:rPr lang="ru-RU" altLang="ru-RU" sz="2000" dirty="0" err="1">
                <a:solidFill>
                  <a:srgbClr val="003300"/>
                </a:solidFill>
                <a:latin typeface="Calibri" pitchFamily="34" charset="0"/>
              </a:rPr>
              <a:t>Чердатское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966</a:t>
            </a:r>
          </a:p>
          <a:p>
            <a:pPr algn="ctr"/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Михайловское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 962</a:t>
            </a:r>
          </a:p>
          <a:p>
            <a:pPr algn="ctr"/>
            <a:endParaRPr lang="ru-RU" altLang="ru-RU" sz="2000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ru-RU" altLang="ru-RU" sz="2000" dirty="0" err="1">
                <a:solidFill>
                  <a:srgbClr val="003300"/>
                </a:solidFill>
                <a:latin typeface="Calibri" pitchFamily="34" charset="0"/>
              </a:rPr>
              <a:t>Высоковское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833</a:t>
            </a:r>
          </a:p>
          <a:p>
            <a:pPr algn="ctr"/>
            <a:endParaRPr lang="ru-RU" altLang="ru-RU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   </a:t>
            </a:r>
            <a:r>
              <a:rPr lang="ru-RU" altLang="ru-RU" sz="2000" dirty="0" err="1">
                <a:solidFill>
                  <a:srgbClr val="003300"/>
                </a:solidFill>
                <a:latin typeface="Calibri" pitchFamily="34" charset="0"/>
              </a:rPr>
              <a:t>Дубровское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438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 </a:t>
            </a:r>
          </a:p>
          <a:p>
            <a:endParaRPr lang="ru-RU" altLang="ru-RU" sz="2000" b="1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2292" name="Rectangle 2"/>
          <p:cNvSpPr>
            <a:spLocks noChangeArrowheads="1"/>
          </p:cNvSpPr>
          <p:nvPr/>
        </p:nvSpPr>
        <p:spPr bwMode="auto">
          <a:xfrm>
            <a:off x="9246960" y="1101459"/>
            <a:ext cx="2627540" cy="707886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ru-RU" sz="2000" b="1" dirty="0">
                <a:solidFill>
                  <a:srgbClr val="003300"/>
                </a:solidFill>
                <a:latin typeface="Calibri" pitchFamily="34" charset="0"/>
              </a:rPr>
              <a:t>25 </a:t>
            </a:r>
            <a:r>
              <a:rPr lang="ru-RU" altLang="ru-RU" sz="2000" dirty="0">
                <a:solidFill>
                  <a:srgbClr val="003300"/>
                </a:solidFill>
                <a:latin typeface="Calibri" pitchFamily="34" charset="0"/>
              </a:rPr>
              <a:t>населенных пунктов</a:t>
            </a:r>
          </a:p>
        </p:txBody>
      </p:sp>
      <p:pic>
        <p:nvPicPr>
          <p:cNvPr id="12293" name="Рисунок 5"/>
          <p:cNvPicPr>
            <a:picLocks noChangeAspect="1"/>
          </p:cNvPicPr>
          <p:nvPr/>
        </p:nvPicPr>
        <p:blipFill>
          <a:blip r:embed="rId2"/>
          <a:srcRect b="10464"/>
          <a:stretch>
            <a:fillRect/>
          </a:stretch>
        </p:blipFill>
        <p:spPr bwMode="auto">
          <a:xfrm>
            <a:off x="150813" y="338138"/>
            <a:ext cx="8797925" cy="611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2"/>
          <p:cNvSpPr>
            <a:spLocks noChangeArrowheads="1"/>
          </p:cNvSpPr>
          <p:nvPr/>
        </p:nvSpPr>
        <p:spPr bwMode="auto">
          <a:xfrm>
            <a:off x="492125" y="442913"/>
            <a:ext cx="3241675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 b="1" dirty="0">
                <a:solidFill>
                  <a:srgbClr val="003300"/>
                </a:solidFill>
                <a:latin typeface="Calibri" pitchFamily="34" charset="0"/>
              </a:rPr>
              <a:t>По данным статистики на 01.01.2023 г.</a:t>
            </a:r>
            <a:endParaRPr lang="ru-RU" altLang="zh-CN" sz="1400" b="1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altLang="ru-RU" sz="2000" b="1" dirty="0">
                <a:latin typeface="Calibri" pitchFamily="34" charset="0"/>
              </a:rPr>
              <a:t>11 065</a:t>
            </a:r>
            <a:r>
              <a:rPr lang="ru-RU" altLang="ru-RU" sz="1400" b="1" dirty="0">
                <a:latin typeface="Calibri" pitchFamily="34" charset="0"/>
              </a:rPr>
              <a:t> человека</a:t>
            </a:r>
            <a:endParaRPr lang="en-US" altLang="ru-RU" sz="14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4358" name="Rectangle 2"/>
          <p:cNvSpPr>
            <a:spLocks noChangeArrowheads="1"/>
          </p:cNvSpPr>
          <p:nvPr/>
        </p:nvSpPr>
        <p:spPr bwMode="auto">
          <a:xfrm>
            <a:off x="1200150" y="835025"/>
            <a:ext cx="3900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НАСЕЛЕНИЕ </a:t>
            </a:r>
            <a:endParaRPr lang="en-US" altLang="ru-RU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1435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075" y="2770188"/>
            <a:ext cx="3900488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4CD01240-E056-4434-B0A7-D59B42FF65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7518284"/>
              </p:ext>
            </p:extLst>
          </p:nvPr>
        </p:nvGraphicFramePr>
        <p:xfrm>
          <a:off x="5440721" y="812575"/>
          <a:ext cx="6462127" cy="5094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144588" y="560388"/>
            <a:ext cx="987260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Правовые акты</a:t>
            </a:r>
            <a:endParaRPr lang="en-US" altLang="ru-R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3555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4588" y="1712913"/>
            <a:ext cx="17526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1262" y="2094706"/>
            <a:ext cx="1627187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62666" y="2094706"/>
            <a:ext cx="16462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29684" y="1928019"/>
            <a:ext cx="1757362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7EAC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1" y="71021"/>
            <a:ext cx="12191999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Доходы бюджета </a:t>
            </a:r>
          </a:p>
          <a:p>
            <a:pPr algn="ctr"/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поступающие в бюджет денежные средства</a:t>
            </a:r>
            <a:endParaRPr lang="en-US" altLang="ru-RU" sz="28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95E6E5-8DE6-4F7D-A95D-E3A54CE11148}"/>
              </a:ext>
            </a:extLst>
          </p:cNvPr>
          <p:cNvSpPr/>
          <p:nvPr/>
        </p:nvSpPr>
        <p:spPr>
          <a:xfrm>
            <a:off x="1144588" y="2185396"/>
            <a:ext cx="2822727" cy="839309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Налоговые </a:t>
            </a:r>
          </a:p>
          <a:p>
            <a:pPr algn="ctr"/>
            <a:r>
              <a:rPr lang="ru-RU" sz="2000" b="1" dirty="0">
                <a:solidFill>
                  <a:srgbClr val="003300"/>
                </a:solidFill>
              </a:rPr>
              <a:t>доходы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F1DDF9-0E6C-458B-87C7-5D8A31D43CBC}"/>
              </a:ext>
            </a:extLst>
          </p:cNvPr>
          <p:cNvSpPr/>
          <p:nvPr/>
        </p:nvSpPr>
        <p:spPr>
          <a:xfrm>
            <a:off x="4868556" y="1765741"/>
            <a:ext cx="2822728" cy="839309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Неналоговые </a:t>
            </a:r>
            <a:r>
              <a:rPr lang="ru-RU" sz="2000" b="1" dirty="0">
                <a:solidFill>
                  <a:srgbClr val="003300"/>
                </a:solidFill>
              </a:rPr>
              <a:t>доходы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411FFC3-ECAE-4833-B057-ED4EB699A844}"/>
              </a:ext>
            </a:extLst>
          </p:cNvPr>
          <p:cNvSpPr/>
          <p:nvPr/>
        </p:nvSpPr>
        <p:spPr>
          <a:xfrm>
            <a:off x="8592524" y="2185397"/>
            <a:ext cx="2822727" cy="839308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Безвозмездные </a:t>
            </a:r>
            <a:r>
              <a:rPr lang="ru-RU" sz="2000" b="1" dirty="0">
                <a:solidFill>
                  <a:srgbClr val="003300"/>
                </a:solidFill>
              </a:rPr>
              <a:t>поступления</a:t>
            </a:r>
          </a:p>
        </p:txBody>
      </p:sp>
      <p:sp>
        <p:nvSpPr>
          <p:cNvPr id="3" name="Стрелка: вниз 2">
            <a:extLst>
              <a:ext uri="{FF2B5EF4-FFF2-40B4-BE49-F238E27FC236}">
                <a16:creationId xmlns:a16="http://schemas.microsoft.com/office/drawing/2014/main" id="{2F756EF1-A5A0-4920-A93A-A7FA1B06A7F9}"/>
              </a:ext>
            </a:extLst>
          </p:cNvPr>
          <p:cNvSpPr/>
          <p:nvPr/>
        </p:nvSpPr>
        <p:spPr>
          <a:xfrm>
            <a:off x="2309968" y="3185889"/>
            <a:ext cx="484632" cy="978408"/>
          </a:xfrm>
          <a:prstGeom prst="downArrow">
            <a:avLst/>
          </a:prstGeom>
          <a:solidFill>
            <a:srgbClr val="0033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273DB510-6109-4670-BE34-A106AA6BC40F}"/>
              </a:ext>
            </a:extLst>
          </p:cNvPr>
          <p:cNvSpPr/>
          <p:nvPr/>
        </p:nvSpPr>
        <p:spPr>
          <a:xfrm>
            <a:off x="6037604" y="2716808"/>
            <a:ext cx="484632" cy="721263"/>
          </a:xfrm>
          <a:prstGeom prst="downArrow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4BF235AE-9309-4024-BEBB-BDD3429D01BB}"/>
              </a:ext>
            </a:extLst>
          </p:cNvPr>
          <p:cNvSpPr/>
          <p:nvPr/>
        </p:nvSpPr>
        <p:spPr>
          <a:xfrm>
            <a:off x="9761572" y="3185889"/>
            <a:ext cx="484632" cy="978408"/>
          </a:xfrm>
          <a:prstGeom prst="downArrow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E935CE-381A-44B3-B060-3763B216F473}"/>
              </a:ext>
            </a:extLst>
          </p:cNvPr>
          <p:cNvSpPr/>
          <p:nvPr/>
        </p:nvSpPr>
        <p:spPr>
          <a:xfrm>
            <a:off x="1140920" y="4297241"/>
            <a:ext cx="2822727" cy="2118830"/>
          </a:xfrm>
          <a:prstGeom prst="rect">
            <a:avLst/>
          </a:prstGeom>
          <a:solidFill>
            <a:srgbClr val="85C27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3300"/>
                </a:solidFill>
              </a:rPr>
              <a:t>поступления от налогов и сборов, которые предусмотрены Налоговым кодексом РФ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6AA98C-952A-4254-BB1F-0CC36C91CBFC}"/>
              </a:ext>
            </a:extLst>
          </p:cNvPr>
          <p:cNvSpPr/>
          <p:nvPr/>
        </p:nvSpPr>
        <p:spPr>
          <a:xfrm>
            <a:off x="4622572" y="3481613"/>
            <a:ext cx="3324173" cy="2934457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3300"/>
                </a:solidFill>
              </a:rPr>
              <a:t>поступления от уплаты сборов, установленных законодательством РФ, штрафов за нарушение законодательства РФ, от использования и продажи муниципального имущества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C35FED7-2558-4439-B7FE-BF3BBA4B09BF}"/>
              </a:ext>
            </a:extLst>
          </p:cNvPr>
          <p:cNvSpPr/>
          <p:nvPr/>
        </p:nvSpPr>
        <p:spPr>
          <a:xfrm>
            <a:off x="8592523" y="4297241"/>
            <a:ext cx="2822727" cy="2118829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rgbClr val="003300"/>
                </a:solidFill>
              </a:rPr>
              <a:t>поступления от межбюджетных трансфертов, прочих безвозмездных поступлений </a:t>
            </a:r>
          </a:p>
        </p:txBody>
      </p:sp>
    </p:spTree>
    <p:extLst>
      <p:ext uri="{BB962C8B-B14F-4D97-AF65-F5344CB8AC3E}">
        <p14:creationId xmlns:p14="http://schemas.microsoft.com/office/powerpoint/2010/main" val="1978557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50913" y="930275"/>
            <a:ext cx="399415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600" b="1" dirty="0">
                <a:solidFill>
                  <a:srgbClr val="003300"/>
                </a:solidFill>
                <a:latin typeface="Calibri" pitchFamily="34" charset="0"/>
              </a:rPr>
              <a:t>Доходы</a:t>
            </a:r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бюджета района</a:t>
            </a:r>
            <a:endParaRPr lang="en-US" altLang="ru-RU" sz="32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8847138" y="2143125"/>
            <a:ext cx="21494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zh-CN" sz="2400" b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en-US" altLang="ru-RU" i="1">
              <a:latin typeface="Calibri" pitchFamily="34" charset="0"/>
              <a:ea typeface="等线"/>
              <a:cs typeface="Calibri" pitchFamily="34" charset="0"/>
            </a:endParaRPr>
          </a:p>
        </p:txBody>
      </p:sp>
      <p:sp>
        <p:nvSpPr>
          <p:cNvPr id="15" name="Овал 14">
            <a:extLst/>
          </p:cNvPr>
          <p:cNvSpPr/>
          <p:nvPr/>
        </p:nvSpPr>
        <p:spPr>
          <a:xfrm>
            <a:off x="9013825" y="1793875"/>
            <a:ext cx="1522413" cy="419100"/>
          </a:xfrm>
          <a:prstGeom prst="ellipse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00"/>
                </a:solidFill>
              </a:rPr>
              <a:t>Доходы</a:t>
            </a:r>
          </a:p>
        </p:txBody>
      </p:sp>
      <p:graphicFrame>
        <p:nvGraphicFramePr>
          <p:cNvPr id="16" name="Схема 15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1498911516"/>
              </p:ext>
            </p:extLst>
          </p:nvPr>
        </p:nvGraphicFramePr>
        <p:xfrm>
          <a:off x="2164917" y="694048"/>
          <a:ext cx="8438606" cy="5495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7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77263" y="638175"/>
            <a:ext cx="268922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15963" y="458788"/>
            <a:ext cx="40227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Налоговые  </a:t>
            </a:r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доходы</a:t>
            </a:r>
            <a:endParaRPr lang="en-US" altLang="ru-RU" sz="3600" dirty="0">
              <a:solidFill>
                <a:srgbClr val="003300"/>
              </a:solidFill>
              <a:latin typeface="Calibri" pitchFamily="34" charset="0"/>
            </a:endParaRPr>
          </a:p>
        </p:txBody>
      </p:sp>
      <p:pic>
        <p:nvPicPr>
          <p:cNvPr id="2662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3" y="4267200"/>
            <a:ext cx="2012950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1237A3F-5396-4AFE-BC0B-B7BDACF06A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501675"/>
              </p:ext>
            </p:extLst>
          </p:nvPr>
        </p:nvGraphicFramePr>
        <p:xfrm>
          <a:off x="2381252" y="719666"/>
          <a:ext cx="10277475" cy="5381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765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3262313"/>
            <a:ext cx="1889125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Схема 1">
            <a:extLst/>
          </p:cNvPr>
          <p:cNvGraphicFramePr/>
          <p:nvPr/>
        </p:nvGraphicFramePr>
        <p:xfrm>
          <a:off x="4433712" y="676466"/>
          <a:ext cx="7033763" cy="5722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7653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22388" y="1074738"/>
            <a:ext cx="191135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2867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494" y="4688793"/>
            <a:ext cx="1048605" cy="160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2D5A3665-CF9C-4CEF-BBE3-550717BBF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6600" b="1" dirty="0">
                <a:solidFill>
                  <a:srgbClr val="003300"/>
                </a:solidFill>
                <a:latin typeface="Calibri" pitchFamily="34" charset="0"/>
              </a:rPr>
              <a:t>Безвозмездные </a:t>
            </a:r>
          </a:p>
          <a:p>
            <a:pPr algn="ctr"/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поступления </a:t>
            </a:r>
          </a:p>
          <a:p>
            <a:pPr algn="ctr"/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это бюджетные средства, передаваемые из бюджета одного уровня бюджету другого уровня</a:t>
            </a:r>
            <a:endParaRPr lang="en-US" altLang="ru-RU" sz="20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B64734-5428-43A8-ACA7-0335126390A4}"/>
              </a:ext>
            </a:extLst>
          </p:cNvPr>
          <p:cNvSpPr/>
          <p:nvPr/>
        </p:nvSpPr>
        <p:spPr>
          <a:xfrm>
            <a:off x="773933" y="2315934"/>
            <a:ext cx="2367473" cy="2144976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Дотации</a:t>
            </a:r>
            <a:r>
              <a:rPr lang="ru-RU" dirty="0">
                <a:solidFill>
                  <a:srgbClr val="003300"/>
                </a:solidFill>
              </a:rPr>
              <a:t> предоставляются в виде финансовой помощи и целевого назначения не имеют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0500BB9-1785-4167-A146-8B05CE680DDA}"/>
              </a:ext>
            </a:extLst>
          </p:cNvPr>
          <p:cNvSpPr/>
          <p:nvPr/>
        </p:nvSpPr>
        <p:spPr>
          <a:xfrm>
            <a:off x="3333441" y="2326109"/>
            <a:ext cx="2339675" cy="2380793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Субсидии</a:t>
            </a:r>
            <a:r>
              <a:rPr lang="ru-RU" sz="2000" dirty="0">
                <a:solidFill>
                  <a:srgbClr val="003300"/>
                </a:solidFill>
              </a:rPr>
              <a:t> предоставляются на определенные цели на условиях </a:t>
            </a:r>
            <a:r>
              <a:rPr lang="ru-RU" sz="2000" dirty="0" err="1">
                <a:solidFill>
                  <a:srgbClr val="003300"/>
                </a:solidFill>
              </a:rPr>
              <a:t>софинансирования</a:t>
            </a:r>
            <a:r>
              <a:rPr lang="ru-RU" sz="2000" dirty="0">
                <a:solidFill>
                  <a:srgbClr val="003300"/>
                </a:solidFill>
              </a:rPr>
              <a:t> расходов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AB8F54D-059C-4AB0-B74A-8600B2846378}"/>
              </a:ext>
            </a:extLst>
          </p:cNvPr>
          <p:cNvSpPr/>
          <p:nvPr/>
        </p:nvSpPr>
        <p:spPr>
          <a:xfrm>
            <a:off x="5901061" y="2326110"/>
            <a:ext cx="2521974" cy="2729995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endParaRPr lang="ru-RU" sz="1000" b="1" dirty="0">
              <a:solidFill>
                <a:srgbClr val="003300"/>
              </a:solidFill>
            </a:endParaRPr>
          </a:p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Субвенции</a:t>
            </a:r>
            <a:r>
              <a:rPr lang="ru-RU" sz="3200" dirty="0">
                <a:solidFill>
                  <a:srgbClr val="003300"/>
                </a:solidFill>
              </a:rPr>
              <a:t> </a:t>
            </a:r>
            <a:r>
              <a:rPr lang="ru-RU" sz="2000" dirty="0">
                <a:solidFill>
                  <a:srgbClr val="003300"/>
                </a:solidFill>
              </a:rPr>
              <a:t>предоставляются на исполнение полномочий Российской Федерации или субъекта Российской Федерации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474A5AD-E979-4673-A7EE-B4C0542852AB}"/>
              </a:ext>
            </a:extLst>
          </p:cNvPr>
          <p:cNvSpPr/>
          <p:nvPr/>
        </p:nvSpPr>
        <p:spPr>
          <a:xfrm>
            <a:off x="8623183" y="2326110"/>
            <a:ext cx="3209109" cy="3053512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/>
            <a:r>
              <a:rPr lang="ru-RU" sz="3200" b="1" dirty="0">
                <a:solidFill>
                  <a:srgbClr val="003300"/>
                </a:solidFill>
              </a:rPr>
              <a:t>Иные межбюджетные трансферты </a:t>
            </a:r>
            <a:r>
              <a:rPr lang="ru-RU" sz="2000" dirty="0">
                <a:solidFill>
                  <a:srgbClr val="003300"/>
                </a:solidFill>
              </a:rPr>
              <a:t>предоставляются на исполнение районом своих полномочий в случаях, предусмотренных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30511" y="619125"/>
            <a:ext cx="85567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zh-CN" sz="2800" b="1" dirty="0">
                <a:solidFill>
                  <a:srgbClr val="003300"/>
                </a:solidFill>
                <a:latin typeface="+mn-lt"/>
                <a:cs typeface="Calibri" pitchFamily="34" charset="0"/>
              </a:rPr>
              <a:t>Уважаемые жители Зырянского района!</a:t>
            </a:r>
          </a:p>
          <a:p>
            <a:endParaRPr lang="ru-RU" altLang="ru-RU" dirty="0">
              <a:latin typeface="+mn-lt"/>
              <a:ea typeface="等线"/>
              <a:cs typeface="Calibri" pitchFamily="34" charset="0"/>
            </a:endParaRPr>
          </a:p>
          <a:p>
            <a:pPr algn="just"/>
            <a:r>
              <a:rPr lang="ru-RU" dirty="0">
                <a:solidFill>
                  <a:srgbClr val="003300"/>
                </a:solidFill>
                <a:latin typeface="+mn-lt"/>
              </a:rPr>
              <a:t>        </a:t>
            </a:r>
            <a:r>
              <a:rPr lang="ru-RU" sz="2000" dirty="0">
                <a:solidFill>
                  <a:srgbClr val="003300"/>
                </a:solidFill>
                <a:latin typeface="+mn-lt"/>
              </a:rPr>
              <a:t> </a:t>
            </a:r>
            <a:endParaRPr lang="en-US" altLang="ru-RU" sz="1600" b="1" dirty="0">
              <a:solidFill>
                <a:srgbClr val="003300"/>
              </a:solidFill>
              <a:latin typeface="+mn-lt"/>
            </a:endParaRPr>
          </a:p>
          <a:p>
            <a:pPr algn="just"/>
            <a:r>
              <a:rPr lang="ru-RU" altLang="ru-RU" sz="1600" b="1" dirty="0">
                <a:solidFill>
                  <a:srgbClr val="003300"/>
                </a:solidFill>
                <a:latin typeface="+mn-lt"/>
              </a:rPr>
              <a:t>       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«Бюджет для граждан» знакомит граждан с основными характеристиками бюджета Зырянского района и результатами его исполнения, а также указывает цели, задачи и приоритетные направления бюджетной и налоговой политики Зырянского района.</a:t>
            </a:r>
          </a:p>
          <a:p>
            <a:pPr algn="just"/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       «Бюджет для граждан» разрабатывается в целях ознакомления граждан с основными положениями бюджета Зырянского района в доступной форме для широкого круга заинтересованных лиц.</a:t>
            </a:r>
          </a:p>
          <a:p>
            <a:pPr algn="just"/>
            <a:endParaRPr lang="ru-RU" altLang="ru-RU" sz="2400" b="1" dirty="0">
              <a:solidFill>
                <a:srgbClr val="003300"/>
              </a:solidFill>
              <a:latin typeface="+mn-lt"/>
            </a:endParaRPr>
          </a:p>
          <a:p>
            <a:endParaRPr lang="ru-RU" altLang="ru-RU" sz="2400" b="1" dirty="0">
              <a:solidFill>
                <a:srgbClr val="003300"/>
              </a:solidFill>
              <a:latin typeface="+mn-lt"/>
            </a:endParaRPr>
          </a:p>
          <a:p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С уважением, Глава Зырянского района </a:t>
            </a:r>
          </a:p>
          <a:p>
            <a:pPr algn="just"/>
            <a:endParaRPr lang="ru-RU" altLang="ru-RU" sz="2000" dirty="0">
              <a:solidFill>
                <a:srgbClr val="FF0000"/>
              </a:solidFill>
              <a:latin typeface="+mn-lt"/>
              <a:ea typeface="等线"/>
              <a:cs typeface="Calibri" pitchFamily="34" charset="0"/>
            </a:endParaRPr>
          </a:p>
        </p:txBody>
      </p:sp>
      <p:pic>
        <p:nvPicPr>
          <p:cNvPr id="614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06940" y="276225"/>
            <a:ext cx="2420937" cy="267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33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755419" y="296399"/>
            <a:ext cx="10817882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+mn-lt"/>
              </a:rPr>
              <a:t>Источники финансирования дефицита бюджета</a:t>
            </a:r>
            <a:endParaRPr lang="en-US" altLang="ru-RU" sz="3600" b="1" dirty="0">
              <a:solidFill>
                <a:srgbClr val="003300"/>
              </a:solidFill>
              <a:latin typeface="+mn-lt"/>
            </a:endParaRP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В процессе принятия и исполнения бюджета большое значение </a:t>
            </a: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имеет сбалансированность доходов и расходов. </a:t>
            </a: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Если доходы превышают расходы, то возникает </a:t>
            </a:r>
            <a:r>
              <a:rPr lang="ru-RU" altLang="ru-RU" sz="2000" i="1" u="sng" dirty="0">
                <a:solidFill>
                  <a:srgbClr val="003300"/>
                </a:solidFill>
                <a:latin typeface="+mn-lt"/>
                <a:cs typeface="+mn-cs"/>
              </a:rPr>
              <a:t>профицит</a:t>
            </a:r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. </a:t>
            </a:r>
          </a:p>
          <a:p>
            <a:pPr lvl="0" algn="ctr"/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Если расходы превышают доходы, то возникает </a:t>
            </a:r>
            <a:r>
              <a:rPr lang="ru-RU" altLang="ru-RU" sz="2000" i="1" u="sng" dirty="0">
                <a:solidFill>
                  <a:srgbClr val="003300"/>
                </a:solidFill>
                <a:latin typeface="+mn-lt"/>
                <a:cs typeface="+mn-cs"/>
              </a:rPr>
              <a:t>дефицит</a:t>
            </a:r>
            <a:r>
              <a:rPr lang="ru-RU" altLang="ru-RU" sz="2000" i="1" dirty="0">
                <a:solidFill>
                  <a:srgbClr val="003300"/>
                </a:solidFill>
                <a:latin typeface="+mn-lt"/>
                <a:cs typeface="+mn-cs"/>
              </a:rPr>
              <a:t>.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36506" y="5340128"/>
            <a:ext cx="120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DEA91A-40E3-4E24-BFE6-66D64C6A0101}"/>
              </a:ext>
            </a:extLst>
          </p:cNvPr>
          <p:cNvSpPr/>
          <p:nvPr/>
        </p:nvSpPr>
        <p:spPr>
          <a:xfrm>
            <a:off x="864533" y="3006894"/>
            <a:ext cx="2233509" cy="233323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Кредиты,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полученные от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кредитных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организаций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F567622-FC07-4B91-8027-36D151C02761}"/>
              </a:ext>
            </a:extLst>
          </p:cNvPr>
          <p:cNvSpPr/>
          <p:nvPr/>
        </p:nvSpPr>
        <p:spPr>
          <a:xfrm>
            <a:off x="3384364" y="3006895"/>
            <a:ext cx="2398341" cy="2333233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Бюджетные кредиты,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полученные от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бюджетов других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уровней бюджетной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системы РФ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A1F8455-1461-4EE3-AF03-3B337F502E6C}"/>
              </a:ext>
            </a:extLst>
          </p:cNvPr>
          <p:cNvSpPr/>
          <p:nvPr/>
        </p:nvSpPr>
        <p:spPr>
          <a:xfrm>
            <a:off x="5958341" y="3006896"/>
            <a:ext cx="2453309" cy="233323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Муниципальные займы,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осуществляется путем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 выпуска ценных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бумаг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C4FEC8A-C48C-4025-9E0B-CC0203A045F9}"/>
              </a:ext>
            </a:extLst>
          </p:cNvPr>
          <p:cNvSpPr/>
          <p:nvPr/>
        </p:nvSpPr>
        <p:spPr>
          <a:xfrm>
            <a:off x="8587286" y="3006896"/>
            <a:ext cx="2467401" cy="233323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000" b="1" u="sng" dirty="0">
                <a:solidFill>
                  <a:srgbClr val="003300"/>
                </a:solidFill>
              </a:rPr>
              <a:t>Изменение остатков,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на счетах по учету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средств местного </a:t>
            </a:r>
          </a:p>
          <a:p>
            <a:pPr lvl="0" algn="ctr"/>
            <a:r>
              <a:rPr lang="ru-RU" altLang="ru-RU" sz="2000" b="1" i="1" dirty="0">
                <a:solidFill>
                  <a:srgbClr val="003300"/>
                </a:solidFill>
              </a:rPr>
              <a:t>бюджета </a:t>
            </a: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F23FDF5-8628-4744-B20C-38ACEADC9838}"/>
              </a:ext>
            </a:extLst>
          </p:cNvPr>
          <p:cNvSpPr>
            <a:spLocks/>
          </p:cNvSpPr>
          <p:nvPr/>
        </p:nvSpPr>
        <p:spPr bwMode="auto">
          <a:xfrm rot="5400000">
            <a:off x="4362464" y="2431865"/>
            <a:ext cx="504825" cy="6477000"/>
          </a:xfrm>
          <a:prstGeom prst="rightBrace">
            <a:avLst>
              <a:gd name="adj1" fmla="val 106918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5F5B5920-9BFC-4685-ACB6-63403A4D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4533" y="2074459"/>
            <a:ext cx="102975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600" b="1" i="1" dirty="0">
                <a:solidFill>
                  <a:srgbClr val="003300"/>
                </a:solidFill>
                <a:latin typeface="+mn-lt"/>
                <a:cs typeface="+mn-cs"/>
              </a:rPr>
              <a:t>Источники финансирования дефицита бюджета района</a:t>
            </a:r>
            <a:endParaRPr lang="ru-RU" altLang="zh-CN" dirty="0">
              <a:solidFill>
                <a:srgbClr val="003300"/>
              </a:solidFill>
              <a:latin typeface="+mn-lt"/>
              <a:cs typeface="Calibri" panose="020F0502020204030204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2" name="AutoShape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18BCEA5-7300-4527-838A-8809BF7A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299" y="6000603"/>
            <a:ext cx="7183351" cy="504826"/>
          </a:xfrm>
          <a:prstGeom prst="actionButtonBlank">
            <a:avLst/>
          </a:prstGeom>
          <a:solidFill>
            <a:srgbClr val="85C27F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ru-RU" sz="1600" b="1" u="sng" dirty="0">
                <a:solidFill>
                  <a:srgbClr val="003300"/>
                </a:solidFill>
                <a:latin typeface="+mn-lt"/>
              </a:rPr>
              <a:t>Муниципальный долг</a:t>
            </a:r>
            <a:r>
              <a:rPr lang="ru-RU" altLang="ru-RU" sz="1600" b="1" i="1" dirty="0">
                <a:solidFill>
                  <a:srgbClr val="003300"/>
                </a:solidFill>
                <a:latin typeface="+mn-lt"/>
              </a:rPr>
              <a:t>, </a:t>
            </a:r>
          </a:p>
          <a:p>
            <a:pPr algn="ctr"/>
            <a:r>
              <a:rPr lang="ru-RU" altLang="ru-RU" sz="1600" b="1" i="1" dirty="0">
                <a:solidFill>
                  <a:srgbClr val="003300"/>
                </a:solidFill>
                <a:latin typeface="+mn-lt"/>
              </a:rPr>
              <a:t>совокупность долговых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3809902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"/>
            <a:ext cx="12191999" cy="166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Основные характеристики </a:t>
            </a:r>
          </a:p>
          <a:p>
            <a:pPr algn="ctr"/>
            <a:r>
              <a:rPr lang="ru-RU" altLang="ru-RU" sz="3000" b="1" dirty="0">
                <a:solidFill>
                  <a:srgbClr val="003300"/>
                </a:solidFill>
                <a:latin typeface="Calibri" pitchFamily="34" charset="0"/>
              </a:rPr>
              <a:t>бюджета на 2024 – 2026 годы</a:t>
            </a:r>
            <a:endParaRPr lang="en-US" altLang="ru-RU" sz="30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35174" y="5629285"/>
            <a:ext cx="1019131" cy="1017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45D6FB92-4DA1-47D8-BFE3-0325E4996995}"/>
              </a:ext>
            </a:extLst>
          </p:cNvPr>
          <p:cNvSpPr/>
          <p:nvPr/>
        </p:nvSpPr>
        <p:spPr>
          <a:xfrm>
            <a:off x="969169" y="2553316"/>
            <a:ext cx="2404074" cy="1107831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Доходы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8DD06F-B8F2-46EE-9AFF-2A58A03CA0E6}"/>
              </a:ext>
            </a:extLst>
          </p:cNvPr>
          <p:cNvSpPr/>
          <p:nvPr/>
        </p:nvSpPr>
        <p:spPr>
          <a:xfrm>
            <a:off x="546100" y="-1498940"/>
            <a:ext cx="1303338" cy="1270000"/>
          </a:xfrm>
          <a:prstGeom prst="rect">
            <a:avLst/>
          </a:prstGeom>
          <a:solidFill>
            <a:srgbClr val="85C27F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E23A0E85-C738-4B4A-A769-F213A1AB78C5}"/>
              </a:ext>
            </a:extLst>
          </p:cNvPr>
          <p:cNvSpPr/>
          <p:nvPr/>
        </p:nvSpPr>
        <p:spPr>
          <a:xfrm>
            <a:off x="995803" y="3761760"/>
            <a:ext cx="2377440" cy="1078400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Расходы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EB228627-B638-4041-AE62-0C2F8657ADF6}"/>
              </a:ext>
            </a:extLst>
          </p:cNvPr>
          <p:cNvSpPr/>
          <p:nvPr/>
        </p:nvSpPr>
        <p:spPr>
          <a:xfrm>
            <a:off x="969169" y="4940773"/>
            <a:ext cx="2404074" cy="1035746"/>
          </a:xfrm>
          <a:prstGeom prst="right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Профицит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46AFF90-1303-4C9B-B34F-250518E245DF}"/>
              </a:ext>
            </a:extLst>
          </p:cNvPr>
          <p:cNvSpPr/>
          <p:nvPr/>
        </p:nvSpPr>
        <p:spPr>
          <a:xfrm>
            <a:off x="4034484" y="1791277"/>
            <a:ext cx="2077332" cy="723232"/>
          </a:xfrm>
          <a:prstGeom prst="round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2024 год</a:t>
            </a:r>
            <a:r>
              <a:rPr lang="ru-RU" sz="2400" dirty="0">
                <a:solidFill>
                  <a:srgbClr val="003300"/>
                </a:solidFill>
              </a:rPr>
              <a:t>,     </a:t>
            </a:r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BC844B8-5BE3-4F9F-BF94-586A27A05ED7}"/>
              </a:ext>
            </a:extLst>
          </p:cNvPr>
          <p:cNvSpPr/>
          <p:nvPr/>
        </p:nvSpPr>
        <p:spPr>
          <a:xfrm>
            <a:off x="6505178" y="1791277"/>
            <a:ext cx="2077332" cy="723232"/>
          </a:xfrm>
          <a:prstGeom prst="round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2025 год</a:t>
            </a:r>
            <a:r>
              <a:rPr lang="ru-RU" sz="2400" dirty="0">
                <a:solidFill>
                  <a:srgbClr val="003300"/>
                </a:solidFill>
              </a:rPr>
              <a:t>, 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79DFA825-80E3-4015-9677-ED73EDF1AABF}"/>
              </a:ext>
            </a:extLst>
          </p:cNvPr>
          <p:cNvSpPr/>
          <p:nvPr/>
        </p:nvSpPr>
        <p:spPr>
          <a:xfrm>
            <a:off x="8975872" y="1791277"/>
            <a:ext cx="2077332" cy="723232"/>
          </a:xfrm>
          <a:prstGeom prst="round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2026</a:t>
            </a:r>
            <a:r>
              <a:rPr lang="ru-RU" sz="2400" dirty="0">
                <a:solidFill>
                  <a:srgbClr val="003300"/>
                </a:solidFill>
              </a:rPr>
              <a:t> год, 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95C5436-FDC0-4038-BC62-B4072F82CF20}"/>
              </a:ext>
            </a:extLst>
          </p:cNvPr>
          <p:cNvSpPr/>
          <p:nvPr/>
        </p:nvSpPr>
        <p:spPr>
          <a:xfrm>
            <a:off x="4034484" y="2811208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579 624</a:t>
            </a: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DC18842-E482-46F3-A18B-22DE8A5D30B7}"/>
              </a:ext>
            </a:extLst>
          </p:cNvPr>
          <p:cNvSpPr/>
          <p:nvPr/>
        </p:nvSpPr>
        <p:spPr>
          <a:xfrm>
            <a:off x="6505178" y="2813432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552 148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5D5FEE0-576D-466C-B0BB-A06DB4DA8E68}"/>
              </a:ext>
            </a:extLst>
          </p:cNvPr>
          <p:cNvSpPr/>
          <p:nvPr/>
        </p:nvSpPr>
        <p:spPr>
          <a:xfrm>
            <a:off x="8975638" y="2811208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555 118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12689F2D-A412-4525-972C-95EA647D75A0}"/>
              </a:ext>
            </a:extLst>
          </p:cNvPr>
          <p:cNvSpPr/>
          <p:nvPr/>
        </p:nvSpPr>
        <p:spPr>
          <a:xfrm>
            <a:off x="4034484" y="3939344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579 624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891D7081-9DA1-49C2-AADC-32CFE4BE8647}"/>
              </a:ext>
            </a:extLst>
          </p:cNvPr>
          <p:cNvSpPr/>
          <p:nvPr/>
        </p:nvSpPr>
        <p:spPr>
          <a:xfrm>
            <a:off x="6505178" y="3939344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552 148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CA65DF43-AB66-4EF3-B4C6-EA15A1229616}"/>
              </a:ext>
            </a:extLst>
          </p:cNvPr>
          <p:cNvSpPr/>
          <p:nvPr/>
        </p:nvSpPr>
        <p:spPr>
          <a:xfrm>
            <a:off x="8975638" y="3964727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555 118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76739E3-40F8-408F-820F-68A7365A89F9}"/>
              </a:ext>
            </a:extLst>
          </p:cNvPr>
          <p:cNvSpPr/>
          <p:nvPr/>
        </p:nvSpPr>
        <p:spPr>
          <a:xfrm>
            <a:off x="4034484" y="5095365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BF05EED-2EDD-4767-ADA2-52A274BC5586}"/>
              </a:ext>
            </a:extLst>
          </p:cNvPr>
          <p:cNvSpPr/>
          <p:nvPr/>
        </p:nvSpPr>
        <p:spPr>
          <a:xfrm>
            <a:off x="6505178" y="5084158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A5FFB9E-0CD1-41BA-835F-DC231BE7AE85}"/>
              </a:ext>
            </a:extLst>
          </p:cNvPr>
          <p:cNvSpPr/>
          <p:nvPr/>
        </p:nvSpPr>
        <p:spPr>
          <a:xfrm>
            <a:off x="8975638" y="5095388"/>
            <a:ext cx="2077332" cy="723232"/>
          </a:xfrm>
          <a:prstGeom prst="roundRect">
            <a:avLst/>
          </a:prstGeom>
          <a:solidFill>
            <a:srgbClr val="A77E5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3300"/>
                </a:solidFill>
              </a:rPr>
              <a:t>0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24D0C0A-6EB9-4627-8D27-00FC2ABAB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1019" y="6003381"/>
            <a:ext cx="67373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b="1" dirty="0">
                <a:solidFill>
                  <a:srgbClr val="003300"/>
                </a:solidFill>
                <a:latin typeface="Calibri" pitchFamily="34" charset="0"/>
              </a:rPr>
              <a:t>Структура консолидированного бюджета Зырянского района</a:t>
            </a:r>
            <a:endParaRPr lang="en-US" altLang="ru-RU" i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39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"/>
            <a:ext cx="1219199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Структура доходов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altLang="ru-RU" sz="2400" b="1" dirty="0">
                <a:solidFill>
                  <a:srgbClr val="003300"/>
                </a:solidFill>
                <a:latin typeface="Calibri" pitchFamily="34" charset="0"/>
              </a:rPr>
              <a:t>консолидированного бюджета на 202</a:t>
            </a:r>
            <a:r>
              <a:rPr lang="en-US" altLang="ru-RU" sz="2400" b="1" dirty="0">
                <a:solidFill>
                  <a:srgbClr val="003300"/>
                </a:solidFill>
                <a:latin typeface="Calibri" pitchFamily="34" charset="0"/>
              </a:rPr>
              <a:t>4</a:t>
            </a:r>
            <a:r>
              <a:rPr lang="ru-RU" altLang="ru-RU" sz="2400" b="1" dirty="0">
                <a:solidFill>
                  <a:srgbClr val="003300"/>
                </a:solidFill>
                <a:latin typeface="Calibri" pitchFamily="34" charset="0"/>
              </a:rPr>
              <a:t> – 202</a:t>
            </a:r>
            <a:r>
              <a:rPr lang="en-US" altLang="ru-RU" sz="2400" b="1" dirty="0">
                <a:solidFill>
                  <a:srgbClr val="003300"/>
                </a:solidFill>
                <a:latin typeface="Calibri" pitchFamily="34" charset="0"/>
              </a:rPr>
              <a:t>6</a:t>
            </a:r>
            <a:r>
              <a:rPr lang="ru-RU" altLang="ru-RU" sz="2400" b="1" dirty="0">
                <a:solidFill>
                  <a:srgbClr val="003300"/>
                </a:solidFill>
                <a:latin typeface="Calibri" pitchFamily="34" charset="0"/>
              </a:rPr>
              <a:t> годы</a:t>
            </a:r>
            <a:endParaRPr lang="en-US" altLang="ru-RU" sz="1400" i="1" dirty="0">
              <a:latin typeface="Calibri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FE006A4-84BC-469A-A4C4-4B507A1C9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171779"/>
              </p:ext>
            </p:extLst>
          </p:nvPr>
        </p:nvGraphicFramePr>
        <p:xfrm>
          <a:off x="648071" y="1384918"/>
          <a:ext cx="10892900" cy="514016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920752">
                  <a:extLst>
                    <a:ext uri="{9D8B030D-6E8A-4147-A177-3AD203B41FA5}">
                      <a16:colId xmlns:a16="http://schemas.microsoft.com/office/drawing/2014/main" val="204548132"/>
                    </a:ext>
                  </a:extLst>
                </a:gridCol>
                <a:gridCol w="1970843">
                  <a:extLst>
                    <a:ext uri="{9D8B030D-6E8A-4147-A177-3AD203B41FA5}">
                      <a16:colId xmlns:a16="http://schemas.microsoft.com/office/drawing/2014/main" val="2231173431"/>
                    </a:ext>
                  </a:extLst>
                </a:gridCol>
                <a:gridCol w="1908699">
                  <a:extLst>
                    <a:ext uri="{9D8B030D-6E8A-4147-A177-3AD203B41FA5}">
                      <a16:colId xmlns:a16="http://schemas.microsoft.com/office/drawing/2014/main" val="4042158893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val="1856961461"/>
                    </a:ext>
                  </a:extLst>
                </a:gridCol>
                <a:gridCol w="1997476">
                  <a:extLst>
                    <a:ext uri="{9D8B030D-6E8A-4147-A177-3AD203B41FA5}">
                      <a16:colId xmlns:a16="http://schemas.microsoft.com/office/drawing/2014/main" val="2918732506"/>
                    </a:ext>
                  </a:extLst>
                </a:gridCol>
              </a:tblGrid>
              <a:tr h="701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</a:t>
                      </a:r>
                      <a:r>
                        <a:rPr lang="en-US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год, тыс. рублей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Удельный вес,</a:t>
                      </a:r>
                    </a:p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</a:t>
                      </a:r>
                      <a:r>
                        <a:rPr lang="en-US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год, тыс. рублей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</a:t>
                      </a:r>
                      <a:r>
                        <a:rPr lang="en-US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год, тыс. рублей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620583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доходы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87 567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15,1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86 895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86 715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317475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73 047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12,6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72 969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73 385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3406963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14 520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13 925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13 331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001480"/>
                  </a:ext>
                </a:extLst>
              </a:tr>
              <a:tr h="633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Безвозмездные </a:t>
                      </a:r>
                    </a:p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поступления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492 057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84,9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465 254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468 403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8472320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117 761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20,3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96 362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99 506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5695288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Субсидии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75 365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13,0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70 260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70 200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511560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296 431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296 131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296 197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9518405"/>
                  </a:ext>
                </a:extLst>
              </a:tr>
              <a:tr h="63301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0,4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2 500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211973"/>
                  </a:ext>
                </a:extLst>
              </a:tr>
              <a:tr h="45324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579 624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552 148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555 118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65603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-1" y="7366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5EE09781-CBF9-47B9-A5D8-012F803B7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138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Основные характеристики </a:t>
            </a:r>
          </a:p>
          <a:p>
            <a:pPr algn="ctr"/>
            <a:r>
              <a:rPr lang="ru-RU" altLang="ru-RU" sz="3000" b="1" dirty="0">
                <a:solidFill>
                  <a:srgbClr val="003300"/>
                </a:solidFill>
                <a:latin typeface="Calibri" pitchFamily="34" charset="0"/>
              </a:rPr>
              <a:t>бюджета района на 2024 – 2026 годы</a:t>
            </a:r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C9AD3A-7C1F-4106-970E-AF909226ABBA}"/>
              </a:ext>
            </a:extLst>
          </p:cNvPr>
          <p:cNvSpPr/>
          <p:nvPr/>
        </p:nvSpPr>
        <p:spPr>
          <a:xfrm>
            <a:off x="860989" y="2027953"/>
            <a:ext cx="3342302" cy="2662093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ДОХОДЫ</a:t>
            </a:r>
          </a:p>
          <a:p>
            <a:pPr algn="ctr"/>
            <a:endParaRPr lang="ru-RU" sz="1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2024 ГОД – 556 780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2025 ГОД – 529 097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2026 ГОД – 531 651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7CF8DD-6A88-4DC1-BACF-C548EA39E2F0}"/>
              </a:ext>
            </a:extLst>
          </p:cNvPr>
          <p:cNvSpPr/>
          <p:nvPr/>
        </p:nvSpPr>
        <p:spPr>
          <a:xfrm>
            <a:off x="7983534" y="2027953"/>
            <a:ext cx="3475037" cy="2662093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РАСХОДЫ</a:t>
            </a:r>
          </a:p>
          <a:p>
            <a:pPr algn="ctr"/>
            <a:endParaRPr lang="ru-RU" sz="1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2023 ГОД – 556 780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2024 ГОД – 529 097 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2025 ГОД – 531 651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  <p:sp>
        <p:nvSpPr>
          <p:cNvPr id="3" name="Стрелка: влево-вправо-вверх 2">
            <a:extLst>
              <a:ext uri="{FF2B5EF4-FFF2-40B4-BE49-F238E27FC236}">
                <a16:creationId xmlns:a16="http://schemas.microsoft.com/office/drawing/2014/main" id="{70C5BBC0-EF12-403B-BF13-CA25FDC18EBA}"/>
              </a:ext>
            </a:extLst>
          </p:cNvPr>
          <p:cNvSpPr/>
          <p:nvPr/>
        </p:nvSpPr>
        <p:spPr>
          <a:xfrm rot="10800000">
            <a:off x="5337215" y="2450626"/>
            <a:ext cx="1517561" cy="1137235"/>
          </a:xfrm>
          <a:prstGeom prst="leftRightUpArrow">
            <a:avLst/>
          </a:prstGeom>
          <a:solidFill>
            <a:srgbClr val="00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47C602-2B9E-4B04-8BF8-87AF3B3FDE12}"/>
              </a:ext>
            </a:extLst>
          </p:cNvPr>
          <p:cNvSpPr/>
          <p:nvPr/>
        </p:nvSpPr>
        <p:spPr>
          <a:xfrm>
            <a:off x="4723347" y="3681923"/>
            <a:ext cx="2745299" cy="2477668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ПРОФИЦИТ</a:t>
            </a:r>
          </a:p>
          <a:p>
            <a:pPr algn="ctr"/>
            <a:endParaRPr lang="ru-RU" sz="1000" b="1" dirty="0">
              <a:solidFill>
                <a:srgbClr val="003300"/>
              </a:solidFill>
            </a:endParaRP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2023 ГОД – 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2024 ГОД – 0</a:t>
            </a:r>
          </a:p>
          <a:p>
            <a:pPr algn="ctr"/>
            <a:r>
              <a:rPr lang="ru-RU" sz="2800" b="1" dirty="0">
                <a:solidFill>
                  <a:srgbClr val="003300"/>
                </a:solidFill>
              </a:rPr>
              <a:t>2025 ГОД – 0</a:t>
            </a:r>
          </a:p>
          <a:p>
            <a:pPr algn="ctr"/>
            <a:r>
              <a:rPr lang="ru-RU" sz="1600" dirty="0">
                <a:solidFill>
                  <a:srgbClr val="003300"/>
                </a:solidFill>
              </a:rPr>
              <a:t>тыс. рублей</a:t>
            </a:r>
          </a:p>
          <a:p>
            <a:pPr algn="ctr"/>
            <a:endParaRPr lang="ru-RU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610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Структура доходов </a:t>
            </a:r>
          </a:p>
          <a:p>
            <a:pPr algn="ctr"/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бюджета района на 202</a:t>
            </a:r>
            <a:r>
              <a:rPr lang="en-US" altLang="ru-RU" sz="2400" b="1" dirty="0">
                <a:solidFill>
                  <a:srgbClr val="003300"/>
                </a:solidFill>
                <a:latin typeface="+mn-lt"/>
              </a:rPr>
              <a:t>4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 – 202</a:t>
            </a:r>
            <a:r>
              <a:rPr lang="en-US" altLang="ru-RU" sz="2400" b="1" dirty="0">
                <a:solidFill>
                  <a:srgbClr val="003300"/>
                </a:solidFill>
                <a:latin typeface="+mn-lt"/>
              </a:rPr>
              <a:t>6</a:t>
            </a:r>
            <a:endParaRPr lang="ru-RU" altLang="ru-RU" sz="1400" b="1" dirty="0">
              <a:solidFill>
                <a:srgbClr val="003300"/>
              </a:solidFill>
              <a:latin typeface="+mn-lt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FDE32E52-AF38-4886-BB58-EAF4C5D319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3767"/>
              </p:ext>
            </p:extLst>
          </p:nvPr>
        </p:nvGraphicFramePr>
        <p:xfrm>
          <a:off x="461640" y="1292661"/>
          <a:ext cx="11230249" cy="533895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1168">
                  <a:extLst>
                    <a:ext uri="{9D8B030D-6E8A-4147-A177-3AD203B41FA5}">
                      <a16:colId xmlns:a16="http://schemas.microsoft.com/office/drawing/2014/main" val="1577980424"/>
                    </a:ext>
                  </a:extLst>
                </a:gridCol>
                <a:gridCol w="2095130">
                  <a:extLst>
                    <a:ext uri="{9D8B030D-6E8A-4147-A177-3AD203B41FA5}">
                      <a16:colId xmlns:a16="http://schemas.microsoft.com/office/drawing/2014/main" val="810008713"/>
                    </a:ext>
                  </a:extLst>
                </a:gridCol>
                <a:gridCol w="1775534">
                  <a:extLst>
                    <a:ext uri="{9D8B030D-6E8A-4147-A177-3AD203B41FA5}">
                      <a16:colId xmlns:a16="http://schemas.microsoft.com/office/drawing/2014/main" val="257003552"/>
                    </a:ext>
                  </a:extLst>
                </a:gridCol>
                <a:gridCol w="1979720">
                  <a:extLst>
                    <a:ext uri="{9D8B030D-6E8A-4147-A177-3AD203B41FA5}">
                      <a16:colId xmlns:a16="http://schemas.microsoft.com/office/drawing/2014/main" val="336834565"/>
                    </a:ext>
                  </a:extLst>
                </a:gridCol>
                <a:gridCol w="1908697">
                  <a:extLst>
                    <a:ext uri="{9D8B030D-6E8A-4147-A177-3AD203B41FA5}">
                      <a16:colId xmlns:a16="http://schemas.microsoft.com/office/drawing/2014/main" val="193219599"/>
                    </a:ext>
                  </a:extLst>
                </a:gridCol>
              </a:tblGrid>
              <a:tr h="78125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Наименование доходов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</a:t>
                      </a:r>
                      <a:r>
                        <a:rPr lang="en-US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год, тыс. рублей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Удельный вес, </a:t>
                      </a:r>
                    </a:p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</a:t>
                      </a:r>
                      <a:r>
                        <a:rPr lang="en-US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год, тыс. рублей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План на 202</a:t>
                      </a:r>
                      <a:r>
                        <a:rPr lang="en-US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6</a:t>
                      </a:r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 год, тыс. рублей 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197949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Собственные доходы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49 724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49 064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48 469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727582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Налоговые доходы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37 809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37 800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37 800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649385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Неналоговые доходы</a:t>
                      </a:r>
                      <a:endParaRPr lang="ru-RU" sz="1800" b="0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11 915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2,1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11 264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10 669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211546"/>
                  </a:ext>
                </a:extLst>
              </a:tr>
              <a:tr h="512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Безвозмездные поступления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507 056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91,1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480 033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483 182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14975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Дотации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117 761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21,2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96 362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99 506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06349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Субсидии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75 365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13,6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70 261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70 200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487357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Субвенции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296 431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53,2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296 131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296 197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727864"/>
                  </a:ext>
                </a:extLst>
              </a:tr>
              <a:tr h="5120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Иные межбюджетные трансферты</a:t>
                      </a:r>
                      <a:endParaRPr lang="ru-RU" sz="1800" b="0" i="0" u="none" strike="noStrike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17 499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17 279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17 279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568285"/>
                  </a:ext>
                </a:extLst>
              </a:tr>
              <a:tr h="5048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 dirty="0">
                          <a:solidFill>
                            <a:srgbClr val="003300"/>
                          </a:solidFill>
                          <a:effectLst/>
                          <a:latin typeface="+mn-lt"/>
                        </a:rPr>
                        <a:t>Итого</a:t>
                      </a:r>
                      <a:endParaRPr lang="ru-RU" sz="1800" b="1" i="0" u="none" strike="noStrike" dirty="0">
                        <a:solidFill>
                          <a:srgbClr val="0033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556 780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529 097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3300"/>
                          </a:solidFill>
                          <a:effectLst/>
                          <a:latin typeface="Calibri" panose="020F0502020204030204" pitchFamily="34" charset="0"/>
                        </a:rPr>
                        <a:t>531 651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ED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919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475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12192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Основные виды</a:t>
            </a:r>
            <a:r>
              <a:rPr lang="ru-RU" altLang="ru-RU" sz="2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ru-RU" altLang="ru-RU" sz="2400" b="1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налоговых доходов бюджета района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8CFD373C-DAB2-4352-B3FA-110159E911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1158323"/>
              </p:ext>
            </p:extLst>
          </p:nvPr>
        </p:nvGraphicFramePr>
        <p:xfrm>
          <a:off x="284085" y="1292662"/>
          <a:ext cx="9957213" cy="55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8D2F46F3-0B04-4201-96E6-BF20222102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41298" y="6100870"/>
            <a:ext cx="1950702" cy="75713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 37 809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6790769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" y="0"/>
            <a:ext cx="1219199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Основные виды </a:t>
            </a:r>
          </a:p>
          <a:p>
            <a:pPr algn="ctr"/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неналоговых доходов бюджета района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9F5CFA-9245-4A37-819F-48380481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0870"/>
            <a:ext cx="1864311" cy="75713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 11 915 тыс. рублей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42A2AD0-4B85-4989-8C96-CC04C573A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546922"/>
              </p:ext>
            </p:extLst>
          </p:nvPr>
        </p:nvGraphicFramePr>
        <p:xfrm>
          <a:off x="1864311" y="1292662"/>
          <a:ext cx="10327689" cy="5565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4431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" y="0"/>
            <a:ext cx="121920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Основные виды </a:t>
            </a:r>
          </a:p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+mn-lt"/>
              </a:rPr>
              <a:t>безвозмездных </a:t>
            </a:r>
            <a:r>
              <a:rPr lang="ru-RU" altLang="ru-RU" sz="3200" b="1" dirty="0">
                <a:solidFill>
                  <a:srgbClr val="003300"/>
                </a:solidFill>
                <a:latin typeface="+mn-lt"/>
              </a:rPr>
              <a:t>доходов бюджета района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09F5CFA-9245-4A37-819F-4838048157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6011101"/>
            <a:ext cx="2157274" cy="846899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 507 056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тыс. рублей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6A30D6C-2618-49E3-8A9B-73C8AD9120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52231"/>
              </p:ext>
            </p:extLst>
          </p:nvPr>
        </p:nvGraphicFramePr>
        <p:xfrm>
          <a:off x="2157275" y="1477328"/>
          <a:ext cx="10034724" cy="5380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83703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" y="0"/>
            <a:ext cx="1211801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Динамика поступления</a:t>
            </a:r>
            <a:endParaRPr lang="ru-RU" altLang="ru-RU" sz="2400" b="1" dirty="0">
              <a:solidFill>
                <a:srgbClr val="003300"/>
              </a:solidFill>
              <a:latin typeface="+mn-lt"/>
            </a:endParaRPr>
          </a:p>
          <a:p>
            <a:pPr algn="ctr"/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доходов бюджета района за 2024 - 2026 годы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2C6AD51-60A3-41E5-B4E6-6503CD6F53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36084"/>
              </p:ext>
            </p:extLst>
          </p:nvPr>
        </p:nvGraphicFramePr>
        <p:xfrm>
          <a:off x="665825" y="1292662"/>
          <a:ext cx="11452193" cy="5383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15">
            <a:extLst>
              <a:ext uri="{FF2B5EF4-FFF2-40B4-BE49-F238E27FC236}">
                <a16:creationId xmlns:a16="http://schemas.microsoft.com/office/drawing/2014/main" id="{59D5D7F8-35EA-47BB-94EC-4CFB1178BBB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81517" y="3097709"/>
            <a:ext cx="15859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1800" dirty="0">
                <a:solidFill>
                  <a:srgbClr val="003300"/>
                </a:solidFill>
                <a:latin typeface="+mn-lt"/>
                <a:cs typeface="Calibri Light" panose="020F0302020204030204" pitchFamily="34" charset="0"/>
              </a:rPr>
              <a:t>Тыс</a:t>
            </a:r>
            <a:r>
              <a:rPr lang="ru-RU" altLang="ru-RU" sz="1800" dirty="0">
                <a:solidFill>
                  <a:srgbClr val="000000"/>
                </a:solidFill>
                <a:latin typeface="+mn-lt"/>
                <a:cs typeface="Calibri Light" panose="020F0302020204030204" pitchFamily="34" charset="0"/>
              </a:rPr>
              <a:t>. </a:t>
            </a:r>
            <a:r>
              <a:rPr lang="ru-RU" altLang="ru-RU" sz="1800" dirty="0">
                <a:solidFill>
                  <a:srgbClr val="003300"/>
                </a:solidFill>
                <a:latin typeface="+mn-lt"/>
                <a:cs typeface="Calibri Light" panose="020F0302020204030204" pitchFamily="34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341431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-1" y="1"/>
            <a:ext cx="1219199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Динамика поступления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 </a:t>
            </a:r>
          </a:p>
          <a:p>
            <a:pPr algn="ctr"/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налоговых и неналоговых доходов бюджета района за 2024 - 2026 годы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8994A5BD-AEB9-4B0B-B4CC-5FD02D8A4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0245976"/>
              </p:ext>
            </p:extLst>
          </p:nvPr>
        </p:nvGraphicFramePr>
        <p:xfrm>
          <a:off x="1242874" y="1367162"/>
          <a:ext cx="10715347" cy="5353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5">
            <a:extLst>
              <a:ext uri="{FF2B5EF4-FFF2-40B4-BE49-F238E27FC236}">
                <a16:creationId xmlns:a16="http://schemas.microsoft.com/office/drawing/2014/main" id="{3CE22EC3-3AB2-4B3F-8911-40F9E0BDC8F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135928" y="3388689"/>
            <a:ext cx="15940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1600" dirty="0">
                <a:solidFill>
                  <a:srgbClr val="003300"/>
                </a:solidFill>
                <a:latin typeface="+mn-lt"/>
              </a:rPr>
              <a:t>Тыс</a:t>
            </a: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altLang="ru-RU" sz="1600" dirty="0">
                <a:solidFill>
                  <a:srgbClr val="003300"/>
                </a:solidFill>
                <a:latin typeface="+mn-lt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420092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90725" y="774700"/>
            <a:ext cx="82089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ВВОДНАЯ ЧАСТЬ</a:t>
            </a:r>
            <a:endParaRPr lang="en-US" altLang="ru-RU" sz="36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04850" y="1733550"/>
            <a:ext cx="91090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        В целях реализации принципа прозрачности, открытости бюджета и информирования жителей муниципального образования «Зырянский район» о расходовании средств бюджета,  разработан «Бюджет для граждан» на основе Решения Думы Зырянского района  от </a:t>
            </a:r>
            <a:r>
              <a:rPr lang="en-US" altLang="ru-RU" sz="2000" dirty="0">
                <a:solidFill>
                  <a:srgbClr val="003300"/>
                </a:solidFill>
                <a:latin typeface="+mn-lt"/>
              </a:rPr>
              <a:t>14</a:t>
            </a: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.</a:t>
            </a:r>
            <a:r>
              <a:rPr lang="en-US" altLang="ru-RU" sz="2000" dirty="0">
                <a:solidFill>
                  <a:srgbClr val="003300"/>
                </a:solidFill>
                <a:latin typeface="+mn-lt"/>
              </a:rPr>
              <a:t>11</a:t>
            </a: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.2023 №74 «</a:t>
            </a:r>
            <a:r>
              <a:rPr lang="ru-RU" sz="2000" dirty="0">
                <a:solidFill>
                  <a:srgbClr val="003300"/>
                </a:solidFill>
                <a:latin typeface="+mn-lt"/>
              </a:rPr>
              <a:t>О вынесении проекта решения Думы Зырянского района «О местном бюджете Зырянского района на 2024 год и на плановый период 2025 и 2026 годов» для рассмотрения на публичных слушаниях</a:t>
            </a:r>
          </a:p>
          <a:p>
            <a:pPr algn="just"/>
            <a:r>
              <a:rPr lang="ru-RU" dirty="0">
                <a:solidFill>
                  <a:srgbClr val="003300"/>
                </a:solidFill>
              </a:rPr>
              <a:t> </a:t>
            </a:r>
          </a:p>
          <a:p>
            <a:pPr algn="just"/>
            <a:endParaRPr lang="ru-RU" altLang="zh-CN" sz="20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altLang="zh-CN" sz="20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      Представленная информация позволит гражданам Зырянского района составить представление об источниках формирования доходов бюджета муниципального образования «Зырянский район», направлениях расходования бюджетных средств на 2024 год и на плановый период 2025 и 2025 годов.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52895" y="4665662"/>
            <a:ext cx="120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71021"/>
            <a:ext cx="121920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Объем доходов и расходов </a:t>
            </a:r>
          </a:p>
          <a:p>
            <a:pPr algn="ctr"/>
            <a:r>
              <a:rPr lang="ru-RU" altLang="ru-RU" sz="3200" b="1" dirty="0">
                <a:solidFill>
                  <a:srgbClr val="003300"/>
                </a:solidFill>
                <a:latin typeface="+mn-lt"/>
              </a:rPr>
              <a:t>в расчете на 1 жителя</a:t>
            </a:r>
          </a:p>
        </p:txBody>
      </p:sp>
      <p:pic>
        <p:nvPicPr>
          <p:cNvPr id="5" name="Рисунок 9">
            <a:extLst>
              <a:ext uri="{FF2B5EF4-FFF2-40B4-BE49-F238E27FC236}">
                <a16:creationId xmlns:a16="http://schemas.microsoft.com/office/drawing/2014/main" id="{864AEDCA-5686-42DD-971A-3AA501B971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5568" y="3288925"/>
            <a:ext cx="1481701" cy="16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4EA36F-FF9F-4FC1-9B3B-E406FDCCE7F1}"/>
              </a:ext>
            </a:extLst>
          </p:cNvPr>
          <p:cNvSpPr/>
          <p:nvPr/>
        </p:nvSpPr>
        <p:spPr>
          <a:xfrm>
            <a:off x="4847420" y="3332297"/>
            <a:ext cx="2497160" cy="1555919"/>
          </a:xfrm>
          <a:prstGeom prst="rect">
            <a:avLst/>
          </a:prstGeom>
          <a:solidFill>
            <a:srgbClr val="A77E5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Население на 01.01.2023 года </a:t>
            </a:r>
            <a:r>
              <a:rPr lang="ru-RU" sz="3200" b="1" dirty="0">
                <a:solidFill>
                  <a:srgbClr val="003300"/>
                </a:solidFill>
              </a:rPr>
              <a:t>11 065 </a:t>
            </a:r>
            <a:r>
              <a:rPr lang="ru-RU" sz="2400" b="1" dirty="0">
                <a:solidFill>
                  <a:srgbClr val="003300"/>
                </a:solidFill>
              </a:rPr>
              <a:t>человек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B792752-9F62-491E-97E1-2C295BAA61C9}"/>
              </a:ext>
            </a:extLst>
          </p:cNvPr>
          <p:cNvSpPr/>
          <p:nvPr/>
        </p:nvSpPr>
        <p:spPr>
          <a:xfrm>
            <a:off x="890588" y="1916906"/>
            <a:ext cx="3788888" cy="1372692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План 2024 года </a:t>
            </a:r>
            <a:r>
              <a:rPr lang="ru-RU" sz="3000" b="1" dirty="0">
                <a:solidFill>
                  <a:srgbClr val="003300"/>
                </a:solidFill>
              </a:rPr>
              <a:t>консолидированный</a:t>
            </a:r>
            <a:r>
              <a:rPr lang="ru-RU" sz="2400" b="1" dirty="0">
                <a:solidFill>
                  <a:srgbClr val="003300"/>
                </a:solidFill>
              </a:rPr>
              <a:t> бюджет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6DE67CC-632D-4EAF-9591-18B1A96D8ECB}"/>
              </a:ext>
            </a:extLst>
          </p:cNvPr>
          <p:cNvSpPr/>
          <p:nvPr/>
        </p:nvSpPr>
        <p:spPr>
          <a:xfrm>
            <a:off x="7512524" y="1916233"/>
            <a:ext cx="3788888" cy="1372692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План 2024 года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бюджет </a:t>
            </a:r>
            <a:r>
              <a:rPr lang="ru-RU" sz="3000" b="1" dirty="0">
                <a:solidFill>
                  <a:srgbClr val="003300"/>
                </a:solidFill>
              </a:rPr>
              <a:t>района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E2403C6-5DEC-49CD-B4E3-3E8CDB6CF230}"/>
              </a:ext>
            </a:extLst>
          </p:cNvPr>
          <p:cNvSpPr/>
          <p:nvPr/>
        </p:nvSpPr>
        <p:spPr>
          <a:xfrm>
            <a:off x="889048" y="4849878"/>
            <a:ext cx="1723642" cy="1579445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Доходы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579 624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тыс. рублей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52 384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6BC349-E003-4383-A509-1C19CBA77A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4731" y="3288925"/>
            <a:ext cx="1481701" cy="166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176196A-FDCE-4EAC-93ED-1DAA7703DA10}"/>
              </a:ext>
            </a:extLst>
          </p:cNvPr>
          <p:cNvSpPr/>
          <p:nvPr/>
        </p:nvSpPr>
        <p:spPr>
          <a:xfrm>
            <a:off x="2800146" y="4849494"/>
            <a:ext cx="1723642" cy="1579445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Расходы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579 624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тыс. рублей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52 384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C96A72-6C98-468B-9C81-390F697884E3}"/>
              </a:ext>
            </a:extLst>
          </p:cNvPr>
          <p:cNvSpPr/>
          <p:nvPr/>
        </p:nvSpPr>
        <p:spPr>
          <a:xfrm>
            <a:off x="7643802" y="4846768"/>
            <a:ext cx="1723642" cy="1579445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Доходы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556 780 </a:t>
            </a: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тыс. рублей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50 319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4278C0-A817-46F2-AFB4-2C5E41963A13}"/>
              </a:ext>
            </a:extLst>
          </p:cNvPr>
          <p:cNvSpPr/>
          <p:nvPr/>
        </p:nvSpPr>
        <p:spPr>
          <a:xfrm>
            <a:off x="9582142" y="4846769"/>
            <a:ext cx="1723642" cy="1579445"/>
          </a:xfrm>
          <a:prstGeom prst="rect">
            <a:avLst/>
          </a:prstGeom>
          <a:solidFill>
            <a:srgbClr val="85C27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3300"/>
                </a:solidFill>
              </a:rPr>
              <a:t>Расходы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 556 780</a:t>
            </a:r>
            <a:endParaRPr lang="en-US" sz="2400" b="1" dirty="0">
              <a:solidFill>
                <a:srgbClr val="003300"/>
              </a:solidFill>
            </a:endParaRPr>
          </a:p>
          <a:p>
            <a:pPr algn="ctr"/>
            <a:r>
              <a:rPr lang="ru-RU" b="1" dirty="0">
                <a:solidFill>
                  <a:srgbClr val="003300"/>
                </a:solidFill>
              </a:rPr>
              <a:t>тыс. рублей </a:t>
            </a:r>
          </a:p>
          <a:p>
            <a:pPr algn="ctr"/>
            <a:r>
              <a:rPr lang="ru-RU" sz="2400" b="1" dirty="0">
                <a:solidFill>
                  <a:srgbClr val="003300"/>
                </a:solidFill>
              </a:rPr>
              <a:t>50 319</a:t>
            </a:r>
          </a:p>
        </p:txBody>
      </p:sp>
    </p:spTree>
    <p:extLst>
      <p:ext uri="{BB962C8B-B14F-4D97-AF65-F5344CB8AC3E}">
        <p14:creationId xmlns:p14="http://schemas.microsoft.com/office/powerpoint/2010/main" val="1898196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/>
          </p:cNvPr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904875" y="363538"/>
            <a:ext cx="6078538" cy="2155825"/>
          </a:xfrm>
          <a:prstGeom prst="rect">
            <a:avLst/>
          </a:prstGeom>
          <a:solidFill>
            <a:srgbClr val="85C27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5400" b="1" dirty="0">
                <a:solidFill>
                  <a:srgbClr val="003300"/>
                </a:solidFill>
              </a:rPr>
              <a:t>Основные </a:t>
            </a:r>
            <a:r>
              <a:rPr lang="ru-RU" altLang="ru-RU" sz="2400" b="1" dirty="0">
                <a:solidFill>
                  <a:srgbClr val="003300"/>
                </a:solidFill>
              </a:rPr>
              <a:t>направления </a:t>
            </a:r>
            <a:r>
              <a:rPr lang="ru-RU" altLang="ru-RU" sz="3200" b="1" dirty="0">
                <a:solidFill>
                  <a:srgbClr val="003300"/>
                </a:solidFill>
              </a:rPr>
              <a:t>расходов</a:t>
            </a:r>
            <a:r>
              <a:rPr lang="ru-RU" altLang="ru-RU" sz="2400" b="1" dirty="0">
                <a:solidFill>
                  <a:srgbClr val="003300"/>
                </a:solidFill>
              </a:rPr>
              <a:t> бюджета на 2024 год </a:t>
            </a:r>
            <a:r>
              <a:rPr lang="ru-RU" altLang="ru-RU" sz="1400" b="1" dirty="0">
                <a:solidFill>
                  <a:srgbClr val="003300"/>
                </a:solidFill>
              </a:rPr>
              <a:t>(тыс. рублей)</a:t>
            </a:r>
            <a:endParaRPr lang="en-US" altLang="ru-RU" sz="1400" b="1" dirty="0">
              <a:solidFill>
                <a:srgbClr val="003300"/>
              </a:solidFill>
            </a:endParaRPr>
          </a:p>
        </p:txBody>
      </p:sp>
      <p:graphicFrame>
        <p:nvGraphicFramePr>
          <p:cNvPr id="10" name="Схема 9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3344976477"/>
              </p:ext>
            </p:extLst>
          </p:nvPr>
        </p:nvGraphicFramePr>
        <p:xfrm>
          <a:off x="8083779" y="416603"/>
          <a:ext cx="3314598" cy="585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1790700" y="2519363"/>
            <a:ext cx="69707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i="1">
              <a:latin typeface="Calibri" pitchFamily="34" charset="0"/>
            </a:endParaRPr>
          </a:p>
        </p:txBody>
      </p:sp>
      <p:pic>
        <p:nvPicPr>
          <p:cNvPr id="9221" name="Рисунок 15" descr="Контрольный список со сплошной заливкой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5675" y="5561013"/>
            <a:ext cx="5016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19" descr="Диаграмма с подъемом со сплошной заливкой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2695575"/>
            <a:ext cx="5984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21" descr="Книги со сплошной заливкой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384175"/>
            <a:ext cx="5984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Рисунок 25" descr="Инструменты со сплошной заливкой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1055688"/>
            <a:ext cx="598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27" descr="Кубок со сплошной заливкой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258050" y="4876800"/>
            <a:ext cx="5984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29" descr="Видеокамера со сплошной заливкой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270750" y="3408363"/>
            <a:ext cx="598488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6" descr="обрезок"/>
          <p:cNvPicPr>
            <a:picLocks noChangeAspect="1" noChangeArrowheads="1"/>
          </p:cNvPicPr>
          <p:nvPr/>
        </p:nvPicPr>
        <p:blipFill>
          <a:blip r:embed="rId13"/>
          <a:srcRect r="1210"/>
          <a:stretch>
            <a:fillRect/>
          </a:stretch>
        </p:blipFill>
        <p:spPr bwMode="auto">
          <a:xfrm>
            <a:off x="904875" y="2700338"/>
            <a:ext cx="6076721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2" descr="Цикл с людьми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227888" y="4017963"/>
            <a:ext cx="717550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4" descr="Отзыв клиента (справа налево)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39000" y="1835150"/>
            <a:ext cx="6699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025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990725" y="774700"/>
            <a:ext cx="82089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704850" y="1733550"/>
            <a:ext cx="91090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2000" dirty="0">
              <a:solidFill>
                <a:srgbClr val="000000"/>
              </a:solidFill>
              <a:latin typeface="Calibri" pitchFamily="34" charset="0"/>
            </a:endParaRPr>
          </a:p>
          <a:p>
            <a:pPr algn="just"/>
            <a:r>
              <a:rPr lang="ru-RU" altLang="zh-CN" sz="20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7" name="Text Box 31">
            <a:extLst>
              <a:ext uri="{FF2B5EF4-FFF2-40B4-BE49-F238E27FC236}">
                <a16:creationId xmlns:a16="http://schemas.microsoft.com/office/drawing/2014/main" id="{D0304DF8-66CF-40D3-8694-FC49229B3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"/>
            <a:ext cx="12191999" cy="774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0000"/>
              </a:lnSpc>
            </a:pPr>
            <a:endParaRPr lang="ru-RU" altLang="ru-RU" sz="2400" b="1" dirty="0">
              <a:solidFill>
                <a:srgbClr val="003300"/>
              </a:solidFill>
              <a:latin typeface="+mn-lt"/>
            </a:endParaRP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Объем муниципального долга Зырянского района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AB74D786-9C7D-4663-8222-6B14AEC6B8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5270537"/>
              </p:ext>
            </p:extLst>
          </p:nvPr>
        </p:nvGraphicFramePr>
        <p:xfrm>
          <a:off x="6339285" y="1476375"/>
          <a:ext cx="5405040" cy="47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DEF3601-D3C4-4080-978E-A94C5285CB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773585"/>
              </p:ext>
            </p:extLst>
          </p:nvPr>
        </p:nvGraphicFramePr>
        <p:xfrm>
          <a:off x="447677" y="1476375"/>
          <a:ext cx="5443933" cy="4705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562107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3BBD1D-8ECC-4147-9945-CE68863FE9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69633" name="AutoShape 3"/>
          <p:cNvSpPr>
            <a:spLocks noChangeArrowheads="1"/>
          </p:cNvSpPr>
          <p:nvPr/>
        </p:nvSpPr>
        <p:spPr bwMode="auto">
          <a:xfrm rot="10800000">
            <a:off x="304798" y="3028949"/>
            <a:ext cx="3344864" cy="1512888"/>
          </a:xfrm>
          <a:prstGeom prst="wedgeRectCallout">
            <a:avLst>
              <a:gd name="adj1" fmla="val -41676"/>
              <a:gd name="adj2" fmla="val 57551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Дотация за счет средств областного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14 929 тыс. рублей</a:t>
            </a:r>
          </a:p>
        </p:txBody>
      </p:sp>
      <p:sp>
        <p:nvSpPr>
          <p:cNvPr id="69634" name="AutoShape 4"/>
          <p:cNvSpPr>
            <a:spLocks noChangeArrowheads="1"/>
          </p:cNvSpPr>
          <p:nvPr/>
        </p:nvSpPr>
        <p:spPr bwMode="auto">
          <a:xfrm rot="10800000">
            <a:off x="304798" y="4900613"/>
            <a:ext cx="3344863" cy="1550988"/>
          </a:xfrm>
          <a:prstGeom prst="wedgeRectCallout">
            <a:avLst>
              <a:gd name="adj1" fmla="val -41560"/>
              <a:gd name="adj2" fmla="val 56903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Дотация за счет средств местного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10 066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  <p:sp>
        <p:nvSpPr>
          <p:cNvPr id="69635" name="AutoShape 5"/>
          <p:cNvSpPr>
            <a:spLocks noChangeArrowheads="1"/>
          </p:cNvSpPr>
          <p:nvPr/>
        </p:nvSpPr>
        <p:spPr bwMode="auto">
          <a:xfrm rot="10800000">
            <a:off x="8408989" y="3028949"/>
            <a:ext cx="3478213" cy="1512888"/>
          </a:xfrm>
          <a:prstGeom prst="wedgeRectCallout">
            <a:avLst>
              <a:gd name="adj1" fmla="val -41940"/>
              <a:gd name="adj2" fmla="val 57657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Иные межбюджетные трансферты за счет средств областного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190 тыс.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 рублей</a:t>
            </a:r>
          </a:p>
        </p:txBody>
      </p:sp>
      <p:sp>
        <p:nvSpPr>
          <p:cNvPr id="69636" name="AutoShape 6"/>
          <p:cNvSpPr>
            <a:spLocks noChangeArrowheads="1"/>
          </p:cNvSpPr>
          <p:nvPr/>
        </p:nvSpPr>
        <p:spPr bwMode="auto">
          <a:xfrm rot="10800000">
            <a:off x="8408990" y="4900613"/>
            <a:ext cx="3478212" cy="1550988"/>
          </a:xfrm>
          <a:prstGeom prst="wedgeRectCallout">
            <a:avLst>
              <a:gd name="adj1" fmla="val -41940"/>
              <a:gd name="adj2" fmla="val 56903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Иные межбюджетные трансферты за счет средств местного бюджета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1 447 тыс. рублей</a:t>
            </a:r>
          </a:p>
        </p:txBody>
      </p:sp>
      <p:sp>
        <p:nvSpPr>
          <p:cNvPr id="69637" name="AutoShape 8"/>
          <p:cNvSpPr>
            <a:spLocks noChangeArrowheads="1"/>
          </p:cNvSpPr>
          <p:nvPr/>
        </p:nvSpPr>
        <p:spPr bwMode="auto">
          <a:xfrm>
            <a:off x="1074737" y="1685383"/>
            <a:ext cx="9888537" cy="1081087"/>
          </a:xfrm>
          <a:prstGeom prst="flowChartMultidocument">
            <a:avLst/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Составляет 92 589 тыс. рублей</a:t>
            </a:r>
          </a:p>
        </p:txBody>
      </p:sp>
      <p:sp>
        <p:nvSpPr>
          <p:cNvPr id="69638" name="Rectangle 10"/>
          <p:cNvSpPr>
            <a:spLocks noChangeArrowheads="1"/>
          </p:cNvSpPr>
          <p:nvPr/>
        </p:nvSpPr>
        <p:spPr bwMode="auto">
          <a:xfrm>
            <a:off x="0" y="1"/>
            <a:ext cx="12192000" cy="10895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Расходы на межбюджетные трансферты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передаваемые бюджетам</a:t>
            </a:r>
            <a:r>
              <a:rPr lang="en-US" altLang="ru-RU" sz="24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сельских поселений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из бюджета района на 2024 год</a:t>
            </a:r>
          </a:p>
        </p:txBody>
      </p:sp>
      <p:sp>
        <p:nvSpPr>
          <p:cNvPr id="69639" name="AutoShape 5"/>
          <p:cNvSpPr>
            <a:spLocks noChangeArrowheads="1"/>
          </p:cNvSpPr>
          <p:nvPr/>
        </p:nvSpPr>
        <p:spPr bwMode="auto">
          <a:xfrm rot="10800000">
            <a:off x="4194175" y="3089275"/>
            <a:ext cx="3649663" cy="1512888"/>
          </a:xfrm>
          <a:prstGeom prst="wedgeRectCallout">
            <a:avLst>
              <a:gd name="adj1" fmla="val -41940"/>
              <a:gd name="adj2" fmla="val 57657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Субвенция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 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5 029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  <p:sp>
        <p:nvSpPr>
          <p:cNvPr id="69640" name="AutoShape 5"/>
          <p:cNvSpPr>
            <a:spLocks noChangeArrowheads="1"/>
          </p:cNvSpPr>
          <p:nvPr/>
        </p:nvSpPr>
        <p:spPr bwMode="auto">
          <a:xfrm rot="10800000">
            <a:off x="4124325" y="4938713"/>
            <a:ext cx="3649663" cy="1512887"/>
          </a:xfrm>
          <a:prstGeom prst="wedgeRectCallout">
            <a:avLst>
              <a:gd name="adj1" fmla="val -41940"/>
              <a:gd name="adj2" fmla="val 57657"/>
            </a:avLst>
          </a:prstGeom>
          <a:solidFill>
            <a:srgbClr val="85C27F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Субсидия</a:t>
            </a:r>
          </a:p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000" dirty="0">
                <a:solidFill>
                  <a:srgbClr val="003300"/>
                </a:solidFill>
                <a:latin typeface="+mn-lt"/>
              </a:rPr>
              <a:t>60 928 </a:t>
            </a:r>
            <a:r>
              <a:rPr lang="ru-RU" altLang="ru-RU" sz="2000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тыс. рублей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F7E474C-5DC6-480F-B02F-C407240582A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3748" name="Rectangle 15"/>
          <p:cNvSpPr>
            <a:spLocks noChangeArrowheads="1"/>
          </p:cNvSpPr>
          <p:nvPr/>
        </p:nvSpPr>
        <p:spPr bwMode="auto">
          <a:xfrm>
            <a:off x="0" y="0"/>
            <a:ext cx="12192000" cy="11726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5400" b="1" dirty="0">
                <a:solidFill>
                  <a:srgbClr val="003300"/>
                </a:solidFill>
                <a:latin typeface="+mn-lt"/>
              </a:rPr>
              <a:t>   Расходы бюджета </a:t>
            </a:r>
          </a:p>
          <a:p>
            <a:pPr algn="ctr">
              <a:lnSpc>
                <a:spcPct val="90000"/>
              </a:lnSpc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 программном формате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7F33BC-FF01-4204-BEC8-A1DFBF3A8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10825" y="5588935"/>
            <a:ext cx="1781175" cy="1269065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Всего: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556 780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ClrTx/>
              <a:buSzPct val="100000"/>
              <a:buFontTx/>
              <a:buNone/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тыс. рублей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40FC5DA-293D-499F-AF5E-1FFDB8E7F3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977201"/>
              </p:ext>
            </p:extLst>
          </p:nvPr>
        </p:nvGraphicFramePr>
        <p:xfrm>
          <a:off x="1" y="1172629"/>
          <a:ext cx="10410824" cy="5685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Click="0" advTm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73E8F17-CB6E-4000-A6A5-2A321BB7C5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4753" name="AutoShape 2"/>
          <p:cNvSpPr>
            <a:spLocks noChangeArrowheads="1"/>
          </p:cNvSpPr>
          <p:nvPr/>
        </p:nvSpPr>
        <p:spPr bwMode="auto">
          <a:xfrm>
            <a:off x="298001" y="70830"/>
            <a:ext cx="11653836" cy="783731"/>
          </a:xfrm>
          <a:prstGeom prst="actionButtonBlank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Расходы на реализацию </a:t>
            </a: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муниципальных программ и ведомственных целевых программ Зырянского района на  2024 года, </a:t>
            </a:r>
            <a:r>
              <a:rPr lang="ru-RU" altLang="ru-RU" sz="1400" b="1" dirty="0">
                <a:solidFill>
                  <a:srgbClr val="003300"/>
                </a:solidFill>
                <a:latin typeface="+mn-lt"/>
              </a:rPr>
              <a:t>тыс. рублей</a:t>
            </a:r>
          </a:p>
        </p:txBody>
      </p:sp>
      <p:sp>
        <p:nvSpPr>
          <p:cNvPr id="74754" name="AutoShape 3"/>
          <p:cNvSpPr>
            <a:spLocks noChangeArrowheads="1"/>
          </p:cNvSpPr>
          <p:nvPr/>
        </p:nvSpPr>
        <p:spPr bwMode="auto">
          <a:xfrm>
            <a:off x="265113" y="1529558"/>
            <a:ext cx="11653836" cy="323056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000" b="1" dirty="0">
                <a:solidFill>
                  <a:srgbClr val="003300"/>
                </a:solidFill>
                <a:latin typeface="+mn-lt"/>
              </a:rPr>
              <a:t>Целевые программы муниципальных образований</a:t>
            </a:r>
          </a:p>
        </p:txBody>
      </p:sp>
      <p:sp>
        <p:nvSpPr>
          <p:cNvPr id="74755" name="AutoShape 4"/>
          <p:cNvSpPr>
            <a:spLocks noChangeArrowheads="1"/>
          </p:cNvSpPr>
          <p:nvPr/>
        </p:nvSpPr>
        <p:spPr bwMode="auto">
          <a:xfrm>
            <a:off x="6761163" y="1909763"/>
            <a:ext cx="5157786" cy="8159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332</a:t>
            </a:r>
          </a:p>
        </p:txBody>
      </p:sp>
      <p:sp>
        <p:nvSpPr>
          <p:cNvPr id="74758" name="AutoShape 7"/>
          <p:cNvSpPr>
            <a:spLocks noChangeArrowheads="1"/>
          </p:cNvSpPr>
          <p:nvPr/>
        </p:nvSpPr>
        <p:spPr bwMode="auto">
          <a:xfrm>
            <a:off x="265112" y="2781300"/>
            <a:ext cx="6435725" cy="78263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"Формирование современной городской среды на территории муниципального образования "Зырянский район" на 2018-2024 годы"</a:t>
            </a:r>
          </a:p>
        </p:txBody>
      </p:sp>
      <p:sp>
        <p:nvSpPr>
          <p:cNvPr id="74759" name="AutoShape 8"/>
          <p:cNvSpPr>
            <a:spLocks noChangeArrowheads="1"/>
          </p:cNvSpPr>
          <p:nvPr/>
        </p:nvSpPr>
        <p:spPr bwMode="auto">
          <a:xfrm>
            <a:off x="6769101" y="2781300"/>
            <a:ext cx="5157786" cy="79851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387</a:t>
            </a:r>
          </a:p>
        </p:txBody>
      </p:sp>
      <p:sp>
        <p:nvSpPr>
          <p:cNvPr id="74762" name="AutoShape 11"/>
          <p:cNvSpPr>
            <a:spLocks noChangeArrowheads="1"/>
          </p:cNvSpPr>
          <p:nvPr/>
        </p:nvSpPr>
        <p:spPr bwMode="auto">
          <a:xfrm>
            <a:off x="265112" y="3647651"/>
            <a:ext cx="6435726" cy="73977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"Комплексное развитие сельских территорий муниципального образования Зырянского района Томской области на 2020-2025 годы"</a:t>
            </a:r>
          </a:p>
        </p:txBody>
      </p:sp>
      <p:sp>
        <p:nvSpPr>
          <p:cNvPr id="74763" name="AutoShape 12"/>
          <p:cNvSpPr>
            <a:spLocks noChangeArrowheads="1"/>
          </p:cNvSpPr>
          <p:nvPr/>
        </p:nvSpPr>
        <p:spPr bwMode="auto">
          <a:xfrm>
            <a:off x="265112" y="4438653"/>
            <a:ext cx="6413501" cy="6159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 "Развитие образования в Зырянском районе на 2024-2029 годы "</a:t>
            </a:r>
          </a:p>
        </p:txBody>
      </p:sp>
      <p:sp>
        <p:nvSpPr>
          <p:cNvPr id="74764" name="AutoShape 13"/>
          <p:cNvSpPr>
            <a:spLocks noChangeArrowheads="1"/>
          </p:cNvSpPr>
          <p:nvPr/>
        </p:nvSpPr>
        <p:spPr bwMode="auto">
          <a:xfrm>
            <a:off x="6769099" y="3635375"/>
            <a:ext cx="5157787" cy="75205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260</a:t>
            </a:r>
          </a:p>
        </p:txBody>
      </p:sp>
      <p:sp>
        <p:nvSpPr>
          <p:cNvPr id="74765" name="AutoShape 14"/>
          <p:cNvSpPr>
            <a:spLocks noChangeArrowheads="1"/>
          </p:cNvSpPr>
          <p:nvPr/>
        </p:nvSpPr>
        <p:spPr bwMode="auto">
          <a:xfrm>
            <a:off x="6753225" y="4446164"/>
            <a:ext cx="5198612" cy="61595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86 925</a:t>
            </a:r>
          </a:p>
        </p:txBody>
      </p:sp>
      <p:sp>
        <p:nvSpPr>
          <p:cNvPr id="74770" name="AutoShape 19"/>
          <p:cNvSpPr>
            <a:spLocks noChangeArrowheads="1"/>
          </p:cNvSpPr>
          <p:nvPr/>
        </p:nvSpPr>
        <p:spPr bwMode="auto">
          <a:xfrm>
            <a:off x="240163" y="5136879"/>
            <a:ext cx="6416676" cy="70759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"Сохранение и развитие культуры Зырянского района на 2024-2029 годы"</a:t>
            </a:r>
          </a:p>
        </p:txBody>
      </p:sp>
      <p:sp>
        <p:nvSpPr>
          <p:cNvPr id="74771" name="AutoShape 20"/>
          <p:cNvSpPr>
            <a:spLocks noChangeArrowheads="1"/>
          </p:cNvSpPr>
          <p:nvPr/>
        </p:nvSpPr>
        <p:spPr bwMode="auto">
          <a:xfrm>
            <a:off x="6770686" y="5136879"/>
            <a:ext cx="5181151" cy="70759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23 643</a:t>
            </a:r>
          </a:p>
        </p:txBody>
      </p:sp>
      <p:sp>
        <p:nvSpPr>
          <p:cNvPr id="74774" name="AutoShape 23"/>
          <p:cNvSpPr>
            <a:spLocks noChangeArrowheads="1"/>
          </p:cNvSpPr>
          <p:nvPr/>
        </p:nvSpPr>
        <p:spPr bwMode="auto">
          <a:xfrm>
            <a:off x="240163" y="5926748"/>
            <a:ext cx="6413501" cy="42691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"Развитие физической культуры и спорта на территории муниципального образования Зырянский район на 2024 – 2029 годы"</a:t>
            </a:r>
          </a:p>
        </p:txBody>
      </p:sp>
      <p:sp>
        <p:nvSpPr>
          <p:cNvPr id="74775" name="AutoShape 24"/>
          <p:cNvSpPr>
            <a:spLocks noChangeArrowheads="1"/>
          </p:cNvSpPr>
          <p:nvPr/>
        </p:nvSpPr>
        <p:spPr bwMode="auto">
          <a:xfrm>
            <a:off x="6777547" y="5919237"/>
            <a:ext cx="5198612" cy="434424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969</a:t>
            </a:r>
          </a:p>
        </p:txBody>
      </p:sp>
      <p:sp>
        <p:nvSpPr>
          <p:cNvPr id="74778" name="AutoShape 27"/>
          <p:cNvSpPr>
            <a:spLocks noChangeArrowheads="1"/>
          </p:cNvSpPr>
          <p:nvPr/>
        </p:nvSpPr>
        <p:spPr bwMode="auto">
          <a:xfrm>
            <a:off x="265113" y="917998"/>
            <a:ext cx="6464300" cy="475827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dirty="0">
              <a:solidFill>
                <a:srgbClr val="000000"/>
              </a:solidFill>
              <a:latin typeface="+mn-lt"/>
              <a:ea typeface="Microsoft YaHei" pitchFamily="34" charset="-122"/>
            </a:endParaRPr>
          </a:p>
        </p:txBody>
      </p:sp>
      <p:sp>
        <p:nvSpPr>
          <p:cNvPr id="74779" name="AutoShape 28"/>
          <p:cNvSpPr>
            <a:spLocks noChangeArrowheads="1"/>
          </p:cNvSpPr>
          <p:nvPr/>
        </p:nvSpPr>
        <p:spPr bwMode="auto">
          <a:xfrm>
            <a:off x="6769099" y="917998"/>
            <a:ext cx="5157787" cy="479002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План</a:t>
            </a:r>
          </a:p>
        </p:txBody>
      </p:sp>
      <p:sp>
        <p:nvSpPr>
          <p:cNvPr id="74782" name="AutoShape 31"/>
          <p:cNvSpPr>
            <a:spLocks noChangeArrowheads="1"/>
          </p:cNvSpPr>
          <p:nvPr/>
        </p:nvSpPr>
        <p:spPr bwMode="auto">
          <a:xfrm>
            <a:off x="265113" y="1921185"/>
            <a:ext cx="6457950" cy="809315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b" anchorCtr="1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"Развитие малого и среднего предпринимательства в Зырянском районе на 2020-2024 годы"</a:t>
            </a:r>
          </a:p>
        </p:txBody>
      </p:sp>
      <p:sp>
        <p:nvSpPr>
          <p:cNvPr id="2" name="Rectangle 32"/>
          <p:cNvSpPr>
            <a:spLocks noChangeArrowheads="1"/>
          </p:cNvSpPr>
          <p:nvPr/>
        </p:nvSpPr>
        <p:spPr bwMode="auto">
          <a:xfrm>
            <a:off x="265113" y="942975"/>
            <a:ext cx="6288087" cy="30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ctr"/>
            <a:r>
              <a:rPr lang="ru-RU" sz="1400" b="1" dirty="0">
                <a:solidFill>
                  <a:srgbClr val="003300"/>
                </a:solidFill>
                <a:latin typeface="+mn-lt"/>
                <a:cs typeface="Times New Roman" pitchFamily="18" charset="0"/>
              </a:rPr>
              <a:t>Наименование показателей</a:t>
            </a:r>
            <a:endParaRPr lang="ru-RU" sz="1400" dirty="0">
              <a:solidFill>
                <a:srgbClr val="003300"/>
              </a:solidFill>
              <a:latin typeface="+mn-lt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EF601E6-A940-4343-8EA1-B6FE121F5458}"/>
              </a:ext>
            </a:extLst>
          </p:cNvPr>
          <p:cNvSpPr/>
          <p:nvPr/>
        </p:nvSpPr>
        <p:spPr>
          <a:xfrm>
            <a:off x="0" y="0"/>
            <a:ext cx="12447313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6801" name="AutoShape 2"/>
          <p:cNvSpPr>
            <a:spLocks noChangeArrowheads="1"/>
          </p:cNvSpPr>
          <p:nvPr/>
        </p:nvSpPr>
        <p:spPr bwMode="auto">
          <a:xfrm>
            <a:off x="290583" y="111798"/>
            <a:ext cx="11621784" cy="759311"/>
          </a:xfrm>
          <a:prstGeom prst="actionButtonBlank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</a:pPr>
            <a:r>
              <a:rPr lang="ru-RU" altLang="ru-RU" sz="2400" b="1" dirty="0">
                <a:solidFill>
                  <a:srgbClr val="003300"/>
                </a:solidFill>
                <a:latin typeface="+mn-lt"/>
              </a:rPr>
              <a:t>Расходы на реализацию муниципальных программ и ведомственных целевых программ Зырянского района за  2024 года,</a:t>
            </a:r>
            <a:r>
              <a:rPr lang="ru-RU" altLang="ru-RU" sz="2000" b="1" dirty="0">
                <a:solidFill>
                  <a:srgbClr val="003300"/>
                </a:solidFill>
                <a:latin typeface="+mn-lt"/>
              </a:rPr>
              <a:t> </a:t>
            </a:r>
            <a:r>
              <a:rPr lang="ru-RU" altLang="ru-RU" sz="1400" b="1" dirty="0">
                <a:solidFill>
                  <a:srgbClr val="003300"/>
                </a:solidFill>
                <a:latin typeface="+mn-lt"/>
              </a:rPr>
              <a:t>тыс. рублей</a:t>
            </a:r>
          </a:p>
        </p:txBody>
      </p:sp>
      <p:sp>
        <p:nvSpPr>
          <p:cNvPr id="76802" name="AutoShape 3"/>
          <p:cNvSpPr>
            <a:spLocks noChangeArrowheads="1"/>
          </p:cNvSpPr>
          <p:nvPr/>
        </p:nvSpPr>
        <p:spPr bwMode="auto">
          <a:xfrm>
            <a:off x="276837" y="1666937"/>
            <a:ext cx="6484324" cy="42691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square" lIns="90000" tIns="46800" rIns="90000" bIns="46800" anchor="ctr">
            <a:spAutoFit/>
          </a:bodyPr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"Эффективное управление муниципальными финансами и совершенствование межбюджетных отношений в Зырянском районе на 2024 – 2029 годы"</a:t>
            </a:r>
          </a:p>
        </p:txBody>
      </p:sp>
      <p:sp>
        <p:nvSpPr>
          <p:cNvPr id="76803" name="AutoShape 4"/>
          <p:cNvSpPr>
            <a:spLocks noChangeArrowheads="1"/>
          </p:cNvSpPr>
          <p:nvPr/>
        </p:nvSpPr>
        <p:spPr bwMode="auto">
          <a:xfrm>
            <a:off x="6882827" y="1666937"/>
            <a:ext cx="5053860" cy="44201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60612"/>
                </a:solidFill>
              </a:rPr>
              <a:t>11681</a:t>
            </a:r>
          </a:p>
        </p:txBody>
      </p:sp>
      <p:sp>
        <p:nvSpPr>
          <p:cNvPr id="76806" name="AutoShape 7"/>
          <p:cNvSpPr>
            <a:spLocks noChangeArrowheads="1"/>
          </p:cNvSpPr>
          <p:nvPr/>
        </p:nvSpPr>
        <p:spPr bwMode="auto">
          <a:xfrm>
            <a:off x="292201" y="2197916"/>
            <a:ext cx="6484324" cy="758551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"Развитие малого и среднего предпринимательства в Зырянском районе на 2020-2024 годы"</a:t>
            </a:r>
          </a:p>
        </p:txBody>
      </p:sp>
      <p:sp>
        <p:nvSpPr>
          <p:cNvPr id="76807" name="AutoShape 8"/>
          <p:cNvSpPr>
            <a:spLocks noChangeArrowheads="1"/>
          </p:cNvSpPr>
          <p:nvPr/>
        </p:nvSpPr>
        <p:spPr bwMode="auto">
          <a:xfrm>
            <a:off x="6881399" y="2200722"/>
            <a:ext cx="5039413" cy="73352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300</a:t>
            </a:r>
          </a:p>
        </p:txBody>
      </p:sp>
      <p:sp>
        <p:nvSpPr>
          <p:cNvPr id="76810" name="AutoShape 12"/>
          <p:cNvSpPr>
            <a:spLocks noChangeArrowheads="1"/>
          </p:cNvSpPr>
          <p:nvPr/>
        </p:nvSpPr>
        <p:spPr bwMode="auto">
          <a:xfrm>
            <a:off x="290583" y="3860799"/>
            <a:ext cx="6444639" cy="51808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"Создание условий для укрепления личных подсобных хозяйств на 2024-2029 годы"</a:t>
            </a:r>
          </a:p>
        </p:txBody>
      </p:sp>
      <p:sp>
        <p:nvSpPr>
          <p:cNvPr id="76811" name="AutoShape 13"/>
          <p:cNvSpPr>
            <a:spLocks noChangeArrowheads="1"/>
          </p:cNvSpPr>
          <p:nvPr/>
        </p:nvSpPr>
        <p:spPr bwMode="auto">
          <a:xfrm>
            <a:off x="6858505" y="3860800"/>
            <a:ext cx="5053861" cy="51808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140</a:t>
            </a:r>
          </a:p>
        </p:txBody>
      </p:sp>
      <p:sp>
        <p:nvSpPr>
          <p:cNvPr id="76822" name="AutoShape 24"/>
          <p:cNvSpPr>
            <a:spLocks noChangeArrowheads="1"/>
          </p:cNvSpPr>
          <p:nvPr/>
        </p:nvSpPr>
        <p:spPr bwMode="auto">
          <a:xfrm>
            <a:off x="276838" y="1010800"/>
            <a:ext cx="6484324" cy="552044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 font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400" b="1" dirty="0">
                <a:solidFill>
                  <a:srgbClr val="003300"/>
                </a:solidFill>
                <a:latin typeface="+mn-lt"/>
              </a:rPr>
              <a:t>Наименование показателей</a:t>
            </a:r>
            <a:endParaRPr lang="ru-RU" sz="1400" dirty="0">
              <a:solidFill>
                <a:srgbClr val="003300"/>
              </a:solidFill>
              <a:latin typeface="+mn-lt"/>
            </a:endParaRPr>
          </a:p>
          <a:p>
            <a:pPr algn="ctr" defTabSz="449263" font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  <a:ea typeface="Microsoft YaHei" pitchFamily="34" charset="-122"/>
            </a:endParaRPr>
          </a:p>
        </p:txBody>
      </p:sp>
      <p:sp>
        <p:nvSpPr>
          <p:cNvPr id="76823" name="AutoShape 25"/>
          <p:cNvSpPr>
            <a:spLocks noChangeArrowheads="1"/>
          </p:cNvSpPr>
          <p:nvPr/>
        </p:nvSpPr>
        <p:spPr bwMode="auto">
          <a:xfrm>
            <a:off x="6858508" y="1004887"/>
            <a:ext cx="5053859" cy="524620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400" b="1" dirty="0">
                <a:solidFill>
                  <a:srgbClr val="003300"/>
                </a:solidFill>
                <a:latin typeface="+mn-lt"/>
                <a:ea typeface="Microsoft YaHei" pitchFamily="34" charset="-122"/>
              </a:rPr>
              <a:t>План</a:t>
            </a:r>
          </a:p>
        </p:txBody>
      </p:sp>
      <p:sp>
        <p:nvSpPr>
          <p:cNvPr id="76830" name="AutoShape 32"/>
          <p:cNvSpPr>
            <a:spLocks noChangeArrowheads="1"/>
          </p:cNvSpPr>
          <p:nvPr/>
        </p:nvSpPr>
        <p:spPr bwMode="auto">
          <a:xfrm>
            <a:off x="292200" y="3022908"/>
            <a:ext cx="6444639" cy="757643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3300"/>
                </a:solidFill>
                <a:latin typeface="+mn-lt"/>
              </a:rPr>
              <a:t>Муниципальная программа "Профилактика терроризма и экстремизма, а также минимизация и (или) ликвидация последствий проявлений терроризма и экстремизма в муниципальном образовании "Зырянский район" на 2020-2024 годы"</a:t>
            </a:r>
          </a:p>
        </p:txBody>
      </p:sp>
      <p:sp>
        <p:nvSpPr>
          <p:cNvPr id="76835" name="AutoShape 37"/>
          <p:cNvSpPr>
            <a:spLocks noChangeArrowheads="1"/>
          </p:cNvSpPr>
          <p:nvPr/>
        </p:nvSpPr>
        <p:spPr bwMode="auto">
          <a:xfrm>
            <a:off x="6866951" y="3022909"/>
            <a:ext cx="5053861" cy="771218"/>
          </a:xfrm>
          <a:prstGeom prst="actionButtonBlank">
            <a:avLst/>
          </a:prstGeom>
          <a:solidFill>
            <a:srgbClr val="EAEAEA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defTabSz="449263">
              <a:lnSpc>
                <a:spcPct val="9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1200" dirty="0">
                <a:solidFill>
                  <a:srgbClr val="000000"/>
                </a:solidFill>
              </a:rPr>
              <a:t>50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AC920B1-F213-4CDA-94F3-FB4B538C06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1" name="Прямоугольник 10">
            <a:extLst/>
          </p:cNvPr>
          <p:cNvSpPr/>
          <p:nvPr/>
        </p:nvSpPr>
        <p:spPr>
          <a:xfrm>
            <a:off x="369412" y="3038475"/>
            <a:ext cx="6083300" cy="3106737"/>
          </a:xfrm>
          <a:prstGeom prst="rect">
            <a:avLst/>
          </a:prstGeom>
          <a:solidFill>
            <a:srgbClr val="A7EACB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5">
            <a:extLst/>
          </p:cNvPr>
          <p:cNvSpPr/>
          <p:nvPr/>
        </p:nvSpPr>
        <p:spPr>
          <a:xfrm rot="10800000" flipH="1" flipV="1">
            <a:off x="6873240" y="3038475"/>
            <a:ext cx="4661450" cy="3106737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00"/>
                </a:solidFill>
                <a:cs typeface="Times New Roman" pitchFamily="18" charset="0"/>
              </a:rPr>
              <a:t>Подготовлено: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МКУ «УФ Администрации Зырянского района»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</a:br>
            <a:r>
              <a:rPr lang="ru-RU" altLang="ru-RU" sz="2400" b="1" dirty="0">
                <a:solidFill>
                  <a:srgbClr val="003300"/>
                </a:solidFill>
                <a:cs typeface="Times New Roman" pitchFamily="18" charset="0"/>
              </a:rPr>
              <a:t>с. Зырянское, ул. Советская,10</a:t>
            </a:r>
            <a:br>
              <a:rPr lang="ru-RU" altLang="ru-RU" sz="2400" dirty="0">
                <a:solidFill>
                  <a:schemeClr val="tx1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chemeClr val="tx1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4000" i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5">
            <a:extLst/>
          </p:cNvPr>
          <p:cNvSpPr/>
          <p:nvPr/>
        </p:nvSpPr>
        <p:spPr>
          <a:xfrm rot="10800000" flipH="1" flipV="1">
            <a:off x="2065813" y="3422251"/>
            <a:ext cx="4040823" cy="2559449"/>
          </a:xfrm>
          <a:prstGeom prst="roundRect">
            <a:avLst>
              <a:gd name="adj" fmla="val 4714"/>
            </a:avLst>
          </a:prstGeom>
          <a:noFill/>
          <a:ln>
            <a:noFill/>
          </a:ln>
          <a:effectLst>
            <a:glow rad="127000">
              <a:schemeClr val="bg1">
                <a:lumMod val="50000"/>
                <a:lumOff val="50000"/>
                <a:alpha val="5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3532" tIns="56766" rIns="113532" bIns="56766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3300"/>
                </a:solidFill>
                <a:cs typeface="Times New Roman" pitchFamily="18" charset="0"/>
              </a:rPr>
              <a:t>Контактная информация: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sz="2400" b="1" dirty="0">
                <a:solidFill>
                  <a:srgbClr val="003300"/>
                </a:solidFill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ziransk@findep.org</a:t>
            </a:r>
            <a:endParaRPr lang="ru-RU" altLang="ru-RU" sz="2400" b="1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тел. 8(3824</a:t>
            </a:r>
            <a:r>
              <a:rPr lang="en-US" altLang="ru-RU" sz="2400" dirty="0">
                <a:solidFill>
                  <a:srgbClr val="003300"/>
                </a:solidFill>
                <a:cs typeface="Times New Roman" pitchFamily="18" charset="0"/>
              </a:rPr>
              <a:t>3</a:t>
            </a: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) </a:t>
            </a:r>
            <a:r>
              <a:rPr lang="en-US" altLang="ru-RU" sz="2400" dirty="0">
                <a:solidFill>
                  <a:srgbClr val="003300"/>
                </a:solidFill>
                <a:cs typeface="Times New Roman" pitchFamily="18" charset="0"/>
              </a:rPr>
              <a:t>38</a:t>
            </a: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-1</a:t>
            </a:r>
            <a:r>
              <a:rPr lang="en-US" altLang="ru-RU" sz="2400" dirty="0">
                <a:solidFill>
                  <a:srgbClr val="003300"/>
                </a:solidFill>
                <a:cs typeface="Times New Roman" pitchFamily="18" charset="0"/>
              </a:rPr>
              <a:t>45</a:t>
            </a:r>
            <a: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3300"/>
                </a:solidFill>
                <a:cs typeface="Times New Roman" pitchFamily="18" charset="0"/>
              </a:rPr>
              <a:t>Татьяна Анатольевна </a:t>
            </a:r>
            <a:r>
              <a:rPr lang="ru-RU" altLang="ru-RU" sz="2000" dirty="0" err="1">
                <a:solidFill>
                  <a:srgbClr val="003300"/>
                </a:solidFill>
                <a:cs typeface="Times New Roman" pitchFamily="18" charset="0"/>
              </a:rPr>
              <a:t>Ядыкина</a:t>
            </a:r>
            <a:endParaRPr lang="ru-RU" altLang="ru-RU" sz="2000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3300"/>
                </a:solidFill>
                <a:cs typeface="Times New Roman" pitchFamily="18" charset="0"/>
              </a:rPr>
              <a:t>Руководитель Управления финансов Администрации Зырянского района</a:t>
            </a:r>
            <a:br>
              <a:rPr lang="ru-RU" altLang="ru-RU" sz="2400" dirty="0">
                <a:solidFill>
                  <a:srgbClr val="003300"/>
                </a:solidFill>
                <a:cs typeface="Times New Roman" pitchFamily="18" charset="0"/>
              </a:rPr>
            </a:br>
            <a:endParaRPr lang="ru-RU" altLang="ru-RU" sz="2400" dirty="0">
              <a:solidFill>
                <a:srgbClr val="003300"/>
              </a:solidFill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chemeClr val="tx1"/>
              </a:solidFill>
            </a:endParaRPr>
          </a:p>
        </p:txBody>
      </p:sp>
      <p:pic>
        <p:nvPicPr>
          <p:cNvPr id="85001" name="Рисунок 9" descr="Электронная почта со сплошной заливко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3387" y="3221037"/>
            <a:ext cx="3524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2" name="Рисунок 12" descr="Телефонная трубка со сплошной заливкой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2543" y="3894931"/>
            <a:ext cx="225425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3" name="Рисунок 8" descr="Пользователи со сплошной заливкой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32099" y="4072731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4" name="Рисунок 14" descr="Мужской профиль со сплошной заливкой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3170" y="4292600"/>
            <a:ext cx="252413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5" name="Рисунок 18" descr="Маркер со сплошной заливкой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1864" y="5112949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AutoShape 7">
            <a:extLst>
              <a:ext uri="{FF2B5EF4-FFF2-40B4-BE49-F238E27FC236}">
                <a16:creationId xmlns:a16="http://schemas.microsoft.com/office/drawing/2014/main" id="{8D6C5AB5-4D0B-4DA7-A1BC-AEF91E149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354" y="131570"/>
            <a:ext cx="11095989" cy="2364385"/>
          </a:xfrm>
          <a:prstGeom prst="wedgeRoundRectCallout">
            <a:avLst>
              <a:gd name="adj1" fmla="val -53005"/>
              <a:gd name="adj2" fmla="val 6935"/>
              <a:gd name="adj3" fmla="val 16667"/>
            </a:avLst>
          </a:prstGeom>
          <a:solidFill>
            <a:srgbClr val="85C27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Clr>
                <a:schemeClr val="hlink"/>
              </a:buClr>
              <a:buSzPct val="80000"/>
              <a:buFont typeface="Wingdings" panose="05000000000000000000" pitchFamily="2" charset="2"/>
              <a:buNone/>
            </a:pPr>
            <a:r>
              <a:rPr lang="ru-RU" altLang="ru-RU" sz="5400" b="1" i="1" dirty="0">
                <a:latin typeface="Microsoft YaHei" panose="020B0503020204020204" pitchFamily="34" charset="-122"/>
              </a:rPr>
              <a:t>Спасибо за внимание !</a:t>
            </a:r>
            <a:endParaRPr lang="ru-RU" altLang="ru-RU" sz="5400" b="1" dirty="0">
              <a:latin typeface="Microsoft YaHei" panose="020B0503020204020204" pitchFamily="3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1693863"/>
            <a:ext cx="12192000" cy="5164137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-17712"/>
            <a:ext cx="12191998" cy="1200150"/>
          </a:xfrm>
          <a:prstGeom prst="rect">
            <a:avLst/>
          </a:prstGeom>
          <a:solidFill>
            <a:srgbClr val="85C27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      Бюджет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- </a:t>
            </a:r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план</a:t>
            </a:r>
            <a:r>
              <a:rPr lang="ru-RU" altLang="ru-RU" sz="2800" dirty="0">
                <a:solidFill>
                  <a:srgbClr val="003300"/>
                </a:solidFill>
                <a:latin typeface="Calibri" pitchFamily="34" charset="0"/>
              </a:rPr>
              <a:t> доходов и расходов</a:t>
            </a:r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endParaRPr lang="en-US" altLang="ru-RU" sz="28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292225" y="2648269"/>
            <a:ext cx="352425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ДОХОДЫ</a:t>
            </a:r>
          </a:p>
          <a:p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денежные средства</a:t>
            </a:r>
            <a:r>
              <a:rPr lang="en-US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поступающие </a:t>
            </a:r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в бюджет</a:t>
            </a:r>
            <a:r>
              <a:rPr lang="ru-RU" altLang="zh-CN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8472488" y="2564883"/>
            <a:ext cx="3062287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РАСХОДЫ</a:t>
            </a:r>
          </a:p>
          <a:p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выплачиваемые </a:t>
            </a:r>
            <a:endParaRPr lang="en-US" altLang="zh-CN" sz="2400" dirty="0">
              <a:solidFill>
                <a:srgbClr val="0033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из  бюджета </a:t>
            </a:r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денежные средства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16389" name="Рисунок 21" descr="Назад со сплошной заливкой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85977">
            <a:off x="7725569" y="2912269"/>
            <a:ext cx="681037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23" descr="Назад со сплошной заливко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91745">
            <a:off x="3694113" y="2886075"/>
            <a:ext cx="735012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Rectangle 2"/>
          <p:cNvSpPr>
            <a:spLocks noChangeArrowheads="1"/>
          </p:cNvSpPr>
          <p:nvPr/>
        </p:nvSpPr>
        <p:spPr bwMode="auto">
          <a:xfrm>
            <a:off x="1210872" y="4541243"/>
            <a:ext cx="352425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Дефицит</a:t>
            </a:r>
          </a:p>
          <a:p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Расходы</a:t>
            </a:r>
            <a:r>
              <a:rPr lang="en-US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доходов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92" name="Rectangle 2"/>
          <p:cNvSpPr>
            <a:spLocks noChangeArrowheads="1"/>
          </p:cNvSpPr>
          <p:nvPr/>
        </p:nvSpPr>
        <p:spPr bwMode="auto">
          <a:xfrm>
            <a:off x="8475663" y="4558766"/>
            <a:ext cx="35226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Профицит</a:t>
            </a:r>
          </a:p>
          <a:p>
            <a:r>
              <a:rPr lang="ru-RU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Доходы</a:t>
            </a:r>
            <a:r>
              <a:rPr lang="en-US" altLang="zh-CN" sz="2400" b="1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 &gt; </a:t>
            </a:r>
            <a:r>
              <a:rPr lang="ru-RU" altLang="zh-CN" sz="240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расходов</a:t>
            </a: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sp>
        <p:nvSpPr>
          <p:cNvPr id="16393" name="Rectangle 2"/>
          <p:cNvSpPr>
            <a:spLocks noChangeArrowheads="1"/>
          </p:cNvSpPr>
          <p:nvPr/>
        </p:nvSpPr>
        <p:spPr bwMode="auto">
          <a:xfrm>
            <a:off x="1" y="1172622"/>
            <a:ext cx="12191999" cy="522287"/>
          </a:xfrm>
          <a:prstGeom prst="rect">
            <a:avLst/>
          </a:prstGeom>
          <a:solidFill>
            <a:srgbClr val="A77E5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003300"/>
                </a:solidFill>
                <a:latin typeface="Calibri" pitchFamily="34" charset="0"/>
              </a:rPr>
              <a:t>            ДОХОДЫ - РАСХОДЫ = Дефицит/Профицит</a:t>
            </a:r>
            <a:endParaRPr lang="en-US" altLang="ru-RU" sz="2800" i="1" dirty="0">
              <a:latin typeface="Calibri" pitchFamily="34" charset="0"/>
            </a:endParaRPr>
          </a:p>
        </p:txBody>
      </p:sp>
      <p:pic>
        <p:nvPicPr>
          <p:cNvPr id="16394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2150" y="1693863"/>
            <a:ext cx="325437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5" name="Rectangle 2"/>
          <p:cNvSpPr>
            <a:spLocks noChangeArrowheads="1"/>
          </p:cNvSpPr>
          <p:nvPr/>
        </p:nvSpPr>
        <p:spPr bwMode="auto">
          <a:xfrm>
            <a:off x="4085430" y="5209895"/>
            <a:ext cx="4087813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Сбалансированный</a:t>
            </a:r>
          </a:p>
          <a:p>
            <a:r>
              <a:rPr lang="ru-RU" altLang="ru-RU" sz="2400" dirty="0">
                <a:solidFill>
                  <a:srgbClr val="003300"/>
                </a:solidFill>
                <a:latin typeface="Calibri" pitchFamily="34" charset="0"/>
              </a:rPr>
              <a:t>         Доходы </a:t>
            </a:r>
            <a:r>
              <a:rPr lang="ru-RU" altLang="ru-RU" sz="3200" b="1" dirty="0">
                <a:solidFill>
                  <a:srgbClr val="003300"/>
                </a:solidFill>
                <a:latin typeface="Calibri" pitchFamily="34" charset="0"/>
              </a:rPr>
              <a:t>=</a:t>
            </a:r>
            <a:r>
              <a:rPr lang="ru-RU" altLang="ru-RU" sz="24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2400" dirty="0">
                <a:solidFill>
                  <a:srgbClr val="003300"/>
                </a:solidFill>
                <a:latin typeface="Calibri" pitchFamily="34" charset="0"/>
              </a:rPr>
              <a:t>Расходы</a:t>
            </a:r>
            <a:endParaRPr lang="en-US" altLang="ru-RU" sz="2400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899821" y="71025"/>
            <a:ext cx="8299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3300"/>
                </a:solidFill>
                <a:latin typeface="Calibri" pitchFamily="34" charset="0"/>
              </a:rPr>
              <a:t>ДЕФИЦИТ И ПРОФИЦИТ</a:t>
            </a:r>
            <a:endParaRPr lang="en-US" altLang="ru-RU" sz="3600" b="1" dirty="0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 dirty="0">
              <a:latin typeface="Calibri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D5C4ED-4549-43BE-A00B-E3FC891E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0084" y="4891657"/>
            <a:ext cx="1200150" cy="119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1F2F08F5-D29D-431C-A3A9-2FF4646855C3}"/>
              </a:ext>
            </a:extLst>
          </p:cNvPr>
          <p:cNvSpPr/>
          <p:nvPr/>
        </p:nvSpPr>
        <p:spPr>
          <a:xfrm>
            <a:off x="924967" y="1445708"/>
            <a:ext cx="3563144" cy="1114951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003300"/>
                </a:solidFill>
              </a:rPr>
              <a:t>ДЕФИЦИТ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B89B5FB-55A7-4410-9459-FE69BC747321}"/>
              </a:ext>
            </a:extLst>
          </p:cNvPr>
          <p:cNvSpPr/>
          <p:nvPr/>
        </p:nvSpPr>
        <p:spPr>
          <a:xfrm>
            <a:off x="7969541" y="1445708"/>
            <a:ext cx="3683503" cy="118843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u="sng" dirty="0">
                <a:solidFill>
                  <a:srgbClr val="003300"/>
                </a:solidFill>
              </a:rPr>
              <a:t>ПРОФИЦИТ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C79915F1-ABA8-4300-ACCC-B1C25FD4DD90}"/>
              </a:ext>
            </a:extLst>
          </p:cNvPr>
          <p:cNvSpPr/>
          <p:nvPr/>
        </p:nvSpPr>
        <p:spPr>
          <a:xfrm>
            <a:off x="924968" y="2758966"/>
            <a:ext cx="3563143" cy="92006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3300"/>
                </a:solidFill>
              </a:rPr>
              <a:t>Накопленные</a:t>
            </a:r>
            <a:r>
              <a:rPr lang="ru-RU" altLang="ru-RU" b="1" i="1" dirty="0">
                <a:solidFill>
                  <a:srgbClr val="003300"/>
                </a:solidFill>
              </a:rPr>
              <a:t> резервы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B74EFAD-290A-424D-8023-6CD9E83AD1AA}"/>
              </a:ext>
            </a:extLst>
          </p:cNvPr>
          <p:cNvSpPr/>
          <p:nvPr/>
        </p:nvSpPr>
        <p:spPr>
          <a:xfrm>
            <a:off x="924529" y="3935342"/>
            <a:ext cx="3563144" cy="85117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3300"/>
                </a:solidFill>
              </a:rPr>
              <a:t>Муниципальный</a:t>
            </a:r>
            <a:r>
              <a:rPr lang="ru-RU" altLang="ru-RU" b="1" i="1" dirty="0">
                <a:solidFill>
                  <a:srgbClr val="003300"/>
                </a:solidFill>
              </a:rPr>
              <a:t> долг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C78DC0BF-7CBF-4986-8445-33E428E60824}"/>
              </a:ext>
            </a:extLst>
          </p:cNvPr>
          <p:cNvSpPr/>
          <p:nvPr/>
        </p:nvSpPr>
        <p:spPr>
          <a:xfrm>
            <a:off x="924967" y="4865615"/>
            <a:ext cx="3691892" cy="1392572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3300"/>
                </a:solidFill>
              </a:rPr>
              <a:t>При дефицитном бюджете растет долг и (или) снижаются остатки средств накопления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0F0CDFB-95D6-46B4-ABF2-6A1B435485E6}"/>
              </a:ext>
            </a:extLst>
          </p:cNvPr>
          <p:cNvSpPr/>
          <p:nvPr/>
        </p:nvSpPr>
        <p:spPr>
          <a:xfrm>
            <a:off x="7961153" y="2827855"/>
            <a:ext cx="3691892" cy="85117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3300"/>
                </a:solidFill>
              </a:rPr>
              <a:t>Накопленные</a:t>
            </a:r>
            <a:r>
              <a:rPr lang="ru-RU" altLang="ru-RU" b="1" i="1" dirty="0">
                <a:solidFill>
                  <a:srgbClr val="003300"/>
                </a:solidFill>
              </a:rPr>
              <a:t> резервы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3C66D87C-D486-45E1-95A7-254A5B9AE180}"/>
              </a:ext>
            </a:extLst>
          </p:cNvPr>
          <p:cNvSpPr/>
          <p:nvPr/>
        </p:nvSpPr>
        <p:spPr>
          <a:xfrm>
            <a:off x="7961152" y="3814486"/>
            <a:ext cx="3691893" cy="851176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3300"/>
                </a:solidFill>
              </a:rPr>
              <a:t>Муниципальный</a:t>
            </a:r>
            <a:r>
              <a:rPr lang="ru-RU" altLang="ru-RU" b="1" i="1" dirty="0">
                <a:solidFill>
                  <a:srgbClr val="003300"/>
                </a:solidFill>
              </a:rPr>
              <a:t> </a:t>
            </a:r>
            <a:r>
              <a:rPr lang="ru-RU" altLang="ru-RU" b="1" dirty="0">
                <a:solidFill>
                  <a:srgbClr val="003300"/>
                </a:solidFill>
              </a:rPr>
              <a:t>долг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45B5A9E-4D1A-4275-9AB9-AF30E4B63D0C}"/>
              </a:ext>
            </a:extLst>
          </p:cNvPr>
          <p:cNvSpPr/>
          <p:nvPr/>
        </p:nvSpPr>
        <p:spPr>
          <a:xfrm>
            <a:off x="7961152" y="4801117"/>
            <a:ext cx="3691892" cy="1457070"/>
          </a:xfrm>
          <a:prstGeom prst="ellipse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b="1" dirty="0">
                <a:solidFill>
                  <a:srgbClr val="003300"/>
                </a:solidFill>
              </a:rPr>
              <a:t>При профицитном бюджете снижается долг и (или) растут остатки средств накопления</a:t>
            </a: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id="{4F250E5D-AF0F-4088-9F3F-B6E8D7062CF8}"/>
              </a:ext>
            </a:extLst>
          </p:cNvPr>
          <p:cNvSpPr/>
          <p:nvPr/>
        </p:nvSpPr>
        <p:spPr>
          <a:xfrm>
            <a:off x="5622216" y="1639422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B109E6A6-CA1C-46D2-8B51-D8347795D13E}"/>
              </a:ext>
            </a:extLst>
          </p:cNvPr>
          <p:cNvSpPr/>
          <p:nvPr/>
        </p:nvSpPr>
        <p:spPr>
          <a:xfrm flipV="1">
            <a:off x="5622216" y="3243102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id="{D217E71B-BC8C-4727-8174-2626DD3B0E2E}"/>
              </a:ext>
            </a:extLst>
          </p:cNvPr>
          <p:cNvSpPr/>
          <p:nvPr/>
        </p:nvSpPr>
        <p:spPr>
          <a:xfrm>
            <a:off x="6877918" y="3243102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A999C5F2-D4E5-4CF0-86B4-CC13D0BAD870}"/>
              </a:ext>
            </a:extLst>
          </p:cNvPr>
          <p:cNvSpPr/>
          <p:nvPr/>
        </p:nvSpPr>
        <p:spPr>
          <a:xfrm flipV="1">
            <a:off x="6859267" y="1639419"/>
            <a:ext cx="484632" cy="1422560"/>
          </a:xfrm>
          <a:prstGeom prst="downArrow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73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-2" y="0"/>
            <a:ext cx="12192001" cy="6857999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66825" y="719138"/>
            <a:ext cx="339407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6000" b="1">
                <a:solidFill>
                  <a:srgbClr val="003300"/>
                </a:solidFill>
                <a:latin typeface="Calibri" pitchFamily="34" charset="0"/>
              </a:rPr>
              <a:t>Виды</a:t>
            </a:r>
            <a:r>
              <a:rPr lang="ru-RU" altLang="ru-RU" sz="5400" b="1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ru-RU" altLang="ru-RU" sz="3200" b="1">
                <a:solidFill>
                  <a:srgbClr val="003300"/>
                </a:solidFill>
                <a:latin typeface="Calibri" pitchFamily="34" charset="0"/>
              </a:rPr>
              <a:t>бюджетов</a:t>
            </a:r>
            <a:endParaRPr lang="en-US" altLang="ru-RU" sz="3200" b="1">
              <a:solidFill>
                <a:srgbClr val="003300"/>
              </a:solidFill>
              <a:latin typeface="Calibri" pitchFamily="34" charset="0"/>
            </a:endParaRPr>
          </a:p>
          <a:p>
            <a:pPr algn="ctr"/>
            <a:endParaRPr lang="en-US" altLang="ru-RU" i="1">
              <a:latin typeface="Calibri" pitchFamily="34" charset="0"/>
            </a:endParaRPr>
          </a:p>
        </p:txBody>
      </p:sp>
      <p:graphicFrame>
        <p:nvGraphicFramePr>
          <p:cNvPr id="2" name="Схема 1">
            <a:extLst/>
          </p:cNvPr>
          <p:cNvGraphicFramePr/>
          <p:nvPr/>
        </p:nvGraphicFramePr>
        <p:xfrm>
          <a:off x="3207657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60" name="Рисунок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6825" y="4057650"/>
            <a:ext cx="12160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70325" y="2146300"/>
            <a:ext cx="15811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EEE750-814F-4B1A-BDDA-1C2F7DFDF33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83585BA7-2767-4648-8844-F556617E53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5923" y="1614942"/>
            <a:ext cx="9413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1">
            <a:extLst>
              <a:ext uri="{FF2B5EF4-FFF2-40B4-BE49-F238E27FC236}">
                <a16:creationId xmlns:a16="http://schemas.microsoft.com/office/drawing/2014/main" id="{60C2CEF8-228A-4B24-9A53-E0817E49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2917" y="595322"/>
            <a:ext cx="7874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5B3B2D-D964-4B09-8477-42C40575B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17" y="4077613"/>
            <a:ext cx="852488" cy="94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F7D0CD8-5A45-485D-B4A0-1AF6F0D07491}"/>
              </a:ext>
            </a:extLst>
          </p:cNvPr>
          <p:cNvSpPr/>
          <p:nvPr/>
        </p:nvSpPr>
        <p:spPr>
          <a:xfrm>
            <a:off x="3367314" y="502315"/>
            <a:ext cx="3332725" cy="1022787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3300"/>
                </a:solidFill>
              </a:rPr>
              <a:t>Федеральный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400" b="1" dirty="0">
                <a:solidFill>
                  <a:srgbClr val="003300"/>
                </a:solidFill>
              </a:rPr>
              <a:t>уровень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F5C734F-FBF9-4EA0-A42B-D4F9936C049A}"/>
              </a:ext>
            </a:extLst>
          </p:cNvPr>
          <p:cNvSpPr/>
          <p:nvPr/>
        </p:nvSpPr>
        <p:spPr>
          <a:xfrm>
            <a:off x="6197600" y="501635"/>
            <a:ext cx="5565203" cy="1022787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altLang="zh-CN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zh-CN" sz="2000" dirty="0">
                <a:solidFill>
                  <a:srgbClr val="003300"/>
                </a:solidFill>
                <a:cs typeface="Calibri" panose="020F0502020204030204" pitchFamily="34" charset="0"/>
              </a:rPr>
              <a:t>Федеральный бюджет</a:t>
            </a:r>
            <a:endParaRPr lang="ru-RU" sz="2000" dirty="0">
              <a:solidFill>
                <a:srgbClr val="0033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srgbClr val="003300"/>
                </a:solidFill>
                <a:cs typeface="Calibri" panose="020F0502020204030204" pitchFamily="34" charset="0"/>
              </a:rPr>
              <a:t>бюджеты государственных внебюджетных           фондов РФ   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035277-5936-42DA-BC37-125100AA1691}"/>
              </a:ext>
            </a:extLst>
          </p:cNvPr>
          <p:cNvSpPr/>
          <p:nvPr/>
        </p:nvSpPr>
        <p:spPr>
          <a:xfrm>
            <a:off x="3367314" y="1698119"/>
            <a:ext cx="3332725" cy="1210581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3300"/>
                </a:solidFill>
              </a:rPr>
              <a:t>Региональный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  <a:r>
              <a:rPr lang="ru-RU" sz="2400" b="1" dirty="0">
                <a:solidFill>
                  <a:srgbClr val="003300"/>
                </a:solidFill>
              </a:rPr>
              <a:t>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6F2ED72-86A1-4E91-AD9E-E11B7A024878}"/>
              </a:ext>
            </a:extLst>
          </p:cNvPr>
          <p:cNvSpPr/>
          <p:nvPr/>
        </p:nvSpPr>
        <p:spPr>
          <a:xfrm>
            <a:off x="6197600" y="1697438"/>
            <a:ext cx="5565203" cy="1211262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Бюджеты субъектов РФ</a:t>
            </a:r>
            <a:endParaRPr lang="ru-RU" sz="2000" dirty="0">
              <a:solidFill>
                <a:srgbClr val="003300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zh-CN" sz="2000" dirty="0">
                <a:solidFill>
                  <a:srgbClr val="0033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бюджеты территориальных государственных внебюджетных фондов</a:t>
            </a:r>
            <a:endParaRPr lang="ru-RU" sz="2000" dirty="0">
              <a:solidFill>
                <a:srgbClr val="00330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36FEDC-5485-4D08-BA23-047005349CA3}"/>
              </a:ext>
            </a:extLst>
          </p:cNvPr>
          <p:cNvSpPr/>
          <p:nvPr/>
        </p:nvSpPr>
        <p:spPr>
          <a:xfrm>
            <a:off x="3367314" y="3071279"/>
            <a:ext cx="3332725" cy="3349517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3300"/>
                </a:solidFill>
              </a:rPr>
              <a:t>Местный</a:t>
            </a:r>
            <a:r>
              <a:rPr lang="ru-RU" sz="2000" b="1" dirty="0">
                <a:solidFill>
                  <a:srgbClr val="003300"/>
                </a:solidFill>
              </a:rPr>
              <a:t> </a:t>
            </a:r>
          </a:p>
          <a:p>
            <a:pPr lvl="0"/>
            <a:r>
              <a:rPr lang="ru-RU" sz="2400" b="1" dirty="0">
                <a:solidFill>
                  <a:srgbClr val="003300"/>
                </a:solidFill>
              </a:rPr>
              <a:t>уровень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D4689F7-FC03-4093-9712-68BDDDE9DBDA}"/>
              </a:ext>
            </a:extLst>
          </p:cNvPr>
          <p:cNvSpPr/>
          <p:nvPr/>
        </p:nvSpPr>
        <p:spPr>
          <a:xfrm>
            <a:off x="6197601" y="3071278"/>
            <a:ext cx="5565202" cy="3349517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Бюджеты муниципальных районов</a:t>
            </a:r>
            <a:endParaRPr lang="ru-RU" sz="2000" b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бюджеты городских округов</a:t>
            </a:r>
            <a:endParaRPr lang="ru-RU" sz="20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бюджеты городских округов с внутригородским делением</a:t>
            </a:r>
            <a:endParaRPr lang="ru-RU" sz="20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бюджеты внутригородских муниципальных образований городов федерального значения Москвы, Санкт-Петербурга и Севастополя</a:t>
            </a:r>
            <a:endParaRPr lang="ru-RU" sz="2000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Бюджеты</a:t>
            </a:r>
            <a:r>
              <a:rPr lang="ru-RU" altLang="ru-RU" sz="2000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 городских и </a:t>
            </a:r>
            <a:r>
              <a:rPr lang="ru-RU" altLang="ru-RU" sz="2000" b="1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сельских поселений</a:t>
            </a:r>
            <a:endParaRPr lang="ru-RU" sz="2000" b="1" dirty="0">
              <a:solidFill>
                <a:srgbClr val="0033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altLang="ru-RU" sz="2000" dirty="0">
                <a:solidFill>
                  <a:srgbClr val="003300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Calibri" panose="020F0502020204030204" pitchFamily="34" charset="0"/>
              </a:rPr>
              <a:t>бюджеты внутригородских районов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7E0996B-AC13-4B81-9CDF-D770D75B7444}"/>
              </a:ext>
            </a:extLst>
          </p:cNvPr>
          <p:cNvSpPr/>
          <p:nvPr/>
        </p:nvSpPr>
        <p:spPr>
          <a:xfrm>
            <a:off x="794485" y="2685377"/>
            <a:ext cx="2469351" cy="1210581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3200" b="1" dirty="0">
                <a:solidFill>
                  <a:srgbClr val="003300"/>
                </a:solidFill>
              </a:rPr>
              <a:t>Бюджетная система РФ</a:t>
            </a:r>
            <a:endParaRPr lang="ru-RU" sz="2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719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/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graphicFrame>
        <p:nvGraphicFramePr>
          <p:cNvPr id="5" name="Схема 4">
            <a:extLst/>
          </p:cNvPr>
          <p:cNvGraphicFramePr/>
          <p:nvPr>
            <p:extLst>
              <p:ext uri="{D42A27DB-BD31-4B8C-83A1-F6EECF244321}">
                <p14:modId xmlns:p14="http://schemas.microsoft.com/office/powerpoint/2010/main" val="2857698472"/>
              </p:ext>
            </p:extLst>
          </p:nvPr>
        </p:nvGraphicFramePr>
        <p:xfrm>
          <a:off x="751754" y="391281"/>
          <a:ext cx="10697295" cy="6075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7" name="Рисунок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78426" y="2271486"/>
            <a:ext cx="3258271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/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A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zh-CN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4588" y="560388"/>
            <a:ext cx="619442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5400" b="1" dirty="0">
                <a:solidFill>
                  <a:srgbClr val="003300"/>
                </a:solidFill>
                <a:latin typeface="Calibri" pitchFamily="34" charset="0"/>
              </a:rPr>
              <a:t>Бюджетный </a:t>
            </a:r>
            <a:r>
              <a:rPr lang="ru-RU" altLang="ru-RU" sz="4000" b="1" dirty="0">
                <a:solidFill>
                  <a:srgbClr val="003300"/>
                </a:solidFill>
                <a:latin typeface="Calibri" pitchFamily="34" charset="0"/>
              </a:rPr>
              <a:t>процесс </a:t>
            </a:r>
            <a:r>
              <a:rPr lang="ru-RU" altLang="ru-RU" sz="2000" b="1" dirty="0">
                <a:solidFill>
                  <a:srgbClr val="003300"/>
                </a:solidFill>
                <a:latin typeface="Calibri" pitchFamily="34" charset="0"/>
              </a:rPr>
              <a:t>ежегодное формирование и исполнение бюджета </a:t>
            </a:r>
            <a:endParaRPr lang="en-US" altLang="ru-RU" sz="2000" dirty="0">
              <a:solidFill>
                <a:srgbClr val="003300"/>
              </a:solidFill>
              <a:latin typeface="Calibri" pitchFamily="34" charset="0"/>
            </a:endParaRPr>
          </a:p>
        </p:txBody>
      </p:sp>
      <p:graphicFrame>
        <p:nvGraphicFramePr>
          <p:cNvPr id="5" name="Схема 4">
            <a:extLst/>
          </p:cNvPr>
          <p:cNvGraphicFramePr/>
          <p:nvPr/>
        </p:nvGraphicFramePr>
        <p:xfrm>
          <a:off x="7338802" y="940524"/>
          <a:ext cx="3833223" cy="4976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>
            <a:extLst/>
          </p:cNvPr>
          <p:cNvSpPr/>
          <p:nvPr/>
        </p:nvSpPr>
        <p:spPr>
          <a:xfrm>
            <a:off x="1725613" y="2425700"/>
            <a:ext cx="3305175" cy="2006600"/>
          </a:xfrm>
          <a:prstGeom prst="rect">
            <a:avLst/>
          </a:prstGeom>
          <a:solidFill>
            <a:srgbClr val="85C2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003300"/>
                </a:solidFill>
              </a:rPr>
              <a:t>Этапы бюджетного процесса</a:t>
            </a:r>
          </a:p>
        </p:txBody>
      </p:sp>
      <p:sp>
        <p:nvSpPr>
          <p:cNvPr id="7" name="Стрелка: вправо 6">
            <a:extLst/>
          </p:cNvPr>
          <p:cNvSpPr/>
          <p:nvPr/>
        </p:nvSpPr>
        <p:spPr>
          <a:xfrm>
            <a:off x="5822950" y="3148013"/>
            <a:ext cx="627063" cy="561975"/>
          </a:xfrm>
          <a:prstGeom prst="rightArrow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4" name="Рисунок 11"/>
          <p:cNvPicPr>
            <a:picLocks noChangeAspect="1"/>
          </p:cNvPicPr>
          <p:nvPr/>
        </p:nvPicPr>
        <p:blipFill>
          <a:blip r:embed="rId7"/>
          <a:srcRect l="32034" t="27196" r="28857" b="42091"/>
          <a:stretch>
            <a:fillRect/>
          </a:stretch>
        </p:blipFill>
        <p:spPr bwMode="auto">
          <a:xfrm>
            <a:off x="1725612" y="4573588"/>
            <a:ext cx="3305176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00CC00"/>
        </a:lt1>
        <a:dk2>
          <a:srgbClr val="44546A"/>
        </a:dk2>
        <a:lt2>
          <a:srgbClr val="E7E6E6"/>
        </a:lt2>
        <a:accent1>
          <a:srgbClr val="4472C4"/>
        </a:accent1>
        <a:accent2>
          <a:srgbClr val="ED7D31"/>
        </a:accent2>
        <a:accent3>
          <a:srgbClr val="AAE2AA"/>
        </a:accent3>
        <a:accent4>
          <a:srgbClr val="000000"/>
        </a:accent4>
        <a:accent5>
          <a:srgbClr val="B0BCDE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1964</Words>
  <Application>Microsoft Office PowerPoint</Application>
  <PresentationFormat>Широкоэкранный</PresentationFormat>
  <Paragraphs>502</Paragraphs>
  <Slides>37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5" baseType="lpstr">
      <vt:lpstr>等线</vt:lpstr>
      <vt:lpstr>Microsoft YaHei</vt:lpstr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Лилия Солякина</dc:creator>
  <cp:lastModifiedBy>user</cp:lastModifiedBy>
  <cp:revision>688</cp:revision>
  <cp:lastPrinted>2022-12-21T04:36:21Z</cp:lastPrinted>
  <dcterms:created xsi:type="dcterms:W3CDTF">2022-05-17T11:58:18Z</dcterms:created>
  <dcterms:modified xsi:type="dcterms:W3CDTF">2023-12-12T04:44:49Z</dcterms:modified>
</cp:coreProperties>
</file>